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5"/>
  </p:notesMasterIdLst>
  <p:handoutMasterIdLst>
    <p:handoutMasterId r:id="rId36"/>
  </p:handoutMasterIdLst>
  <p:sldIdLst>
    <p:sldId id="256" r:id="rId5"/>
    <p:sldId id="517" r:id="rId6"/>
    <p:sldId id="519" r:id="rId7"/>
    <p:sldId id="518" r:id="rId8"/>
    <p:sldId id="521" r:id="rId9"/>
    <p:sldId id="522" r:id="rId10"/>
    <p:sldId id="523" r:id="rId11"/>
    <p:sldId id="545" r:id="rId12"/>
    <p:sldId id="546" r:id="rId13"/>
    <p:sldId id="550" r:id="rId14"/>
    <p:sldId id="551" r:id="rId15"/>
    <p:sldId id="547" r:id="rId16"/>
    <p:sldId id="549" r:id="rId17"/>
    <p:sldId id="552" r:id="rId18"/>
    <p:sldId id="553" r:id="rId19"/>
    <p:sldId id="554" r:id="rId20"/>
    <p:sldId id="555" r:id="rId21"/>
    <p:sldId id="556" r:id="rId22"/>
    <p:sldId id="557" r:id="rId23"/>
    <p:sldId id="558" r:id="rId24"/>
    <p:sldId id="559" r:id="rId25"/>
    <p:sldId id="560" r:id="rId26"/>
    <p:sldId id="561" r:id="rId27"/>
    <p:sldId id="562" r:id="rId28"/>
    <p:sldId id="563" r:id="rId29"/>
    <p:sldId id="564" r:id="rId30"/>
    <p:sldId id="565" r:id="rId31"/>
    <p:sldId id="566" r:id="rId32"/>
    <p:sldId id="567" r:id="rId33"/>
    <p:sldId id="568" r:id="rId34"/>
  </p:sldIdLst>
  <p:sldSz cx="9144000" cy="6858000" type="screen4x3"/>
  <p:notesSz cx="9928225" cy="6797675"/>
  <p:custDataLst>
    <p:tags r:id="rId3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F8181"/>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037040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996114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316732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289955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84644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211747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41258021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329118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3978845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71114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6199976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5767149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1821672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875284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401755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6907629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1798531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1205071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0701183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255528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397662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250590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0749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9.xml"/><Relationship Id="rId7" Type="http://schemas.openxmlformats.org/officeDocument/2006/relationships/image" Target="../media/image2.jpeg"/><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 Target="../slides/slide19.xml"/><Relationship Id="rId5" Type="http://schemas.openxmlformats.org/officeDocument/2006/relationships/slide" Target="../slides/slide16.xml"/><Relationship Id="rId4"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257395" y="659677"/>
            <a:ext cx="124107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4.1 –</a:t>
            </a:r>
            <a:r>
              <a:rPr lang="en-GB" sz="1300" b="1" baseline="0" dirty="0" smtClean="0">
                <a:latin typeface="Arial" panose="020B0604020202020204" pitchFamily="34" charset="0"/>
                <a:cs typeface="Arial" panose="020B0604020202020204" pitchFamily="34" charset="0"/>
              </a:rPr>
              <a:t> Markets</a:t>
            </a:r>
            <a:endParaRPr lang="en-GB" sz="13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994197"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300" b="1" dirty="0" smtClean="0">
                <a:latin typeface="Arial" panose="020B0604020202020204" pitchFamily="34" charset="0"/>
                <a:cs typeface="Arial" panose="020B0604020202020204" pitchFamily="34" charset="0"/>
              </a:rPr>
              <a:t>Questions</a:t>
            </a:r>
            <a:endParaRPr lang="en-GB" sz="13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559508" y="659677"/>
            <a:ext cx="15303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4.2 – Competition</a:t>
            </a:r>
            <a:endParaRPr lang="en-GB" sz="13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150920" y="659677"/>
            <a:ext cx="129614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4.3 - Incentives</a:t>
            </a:r>
            <a:endParaRPr lang="en-GB" sz="13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5508104" y="659677"/>
            <a:ext cx="11521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4.4  - Supply</a:t>
            </a:r>
            <a:endParaRPr lang="en-GB" sz="13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72400" y="3817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4.pn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jpeg"/></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48.jpeg"/></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04%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4%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04 – How Do Markets Work</a:t>
            </a:r>
            <a:endPar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284368"/>
            <a:ext cx="1656183" cy="159062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447645"/>
          </a:xfrm>
          <a:prstGeom prst="rect">
            <a:avLst/>
          </a:prstGeom>
        </p:spPr>
        <p:txBody>
          <a:bodyPr wrap="square">
            <a:spAutoFit/>
          </a:bodyPr>
          <a:lstStyle/>
          <a:p>
            <a:pPr marL="508000" indent="-508000">
              <a:buClr>
                <a:schemeClr val="accent6">
                  <a:lumMod val="50000"/>
                </a:schemeClr>
              </a:buClr>
              <a:buFont typeface="Wingdings 3" panose="05040102010807070707" pitchFamily="18" charset="2"/>
              <a:buChar char=""/>
            </a:pPr>
            <a:r>
              <a:rPr lang="en-US" sz="2900" b="1" dirty="0">
                <a:solidFill>
                  <a:srgbClr val="FF0000"/>
                </a:solidFill>
              </a:rPr>
              <a:t>Markets</a:t>
            </a:r>
            <a:r>
              <a:rPr lang="en-US" sz="2900" dirty="0">
                <a:solidFill>
                  <a:srgbClr val="FF0000"/>
                </a:solidFill>
              </a:rPr>
              <a:t> </a:t>
            </a:r>
            <a:r>
              <a:rPr lang="en-US" sz="2900" dirty="0"/>
              <a:t>exist wherever there are buyers and sellers who can communicate with each other and agree to buy or sell at a price that makes the transaction worthwhile.</a:t>
            </a:r>
          </a:p>
          <a:p>
            <a:pPr marL="508000" indent="-508000">
              <a:buClr>
                <a:schemeClr val="accent6">
                  <a:lumMod val="50000"/>
                </a:schemeClr>
              </a:buClr>
              <a:buFont typeface="Wingdings 3" panose="05040102010807070707" pitchFamily="18" charset="2"/>
              <a:buChar char=""/>
            </a:pPr>
            <a:r>
              <a:rPr lang="en-US" sz="2900" b="1" dirty="0">
                <a:solidFill>
                  <a:srgbClr val="FF0000"/>
                </a:solidFill>
              </a:rPr>
              <a:t>Exchange</a:t>
            </a:r>
            <a:r>
              <a:rPr lang="en-US" sz="2900" dirty="0">
                <a:solidFill>
                  <a:srgbClr val="FF0000"/>
                </a:solidFill>
              </a:rPr>
              <a:t> </a:t>
            </a:r>
            <a:r>
              <a:rPr lang="en-US" sz="2900" dirty="0"/>
              <a:t>means selling what we have or can produce and using the money to buy what we want for ourselves.</a:t>
            </a:r>
          </a:p>
          <a:p>
            <a:pPr marL="508000" indent="-508000">
              <a:buClr>
                <a:schemeClr val="accent6">
                  <a:lumMod val="50000"/>
                </a:schemeClr>
              </a:buClr>
              <a:buFont typeface="Wingdings 3" panose="05040102010807070707" pitchFamily="18" charset="2"/>
              <a:buChar char=""/>
            </a:pPr>
            <a:r>
              <a:rPr lang="en-US" sz="2900" b="1" dirty="0">
                <a:solidFill>
                  <a:srgbClr val="FF0000"/>
                </a:solidFill>
              </a:rPr>
              <a:t>Specialisation</a:t>
            </a:r>
            <a:r>
              <a:rPr lang="en-US" sz="2900" dirty="0">
                <a:solidFill>
                  <a:srgbClr val="FF0000"/>
                </a:solidFill>
              </a:rPr>
              <a:t> </a:t>
            </a:r>
            <a:r>
              <a:rPr lang="en-US" sz="2900" dirty="0"/>
              <a:t>means concentrating on creating the products we can make and sell most efficiently.</a:t>
            </a:r>
          </a:p>
        </p:txBody>
      </p:sp>
      <p:pic>
        <p:nvPicPr>
          <p:cNvPr id="2052" name="Picture 4" descr="Image result for specialisation of lab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907" y="3717032"/>
            <a:ext cx="1878615" cy="123612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specialisation of labou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943906" y="5112149"/>
            <a:ext cx="1878615" cy="148520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orang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97216" y="1124744"/>
            <a:ext cx="1376353" cy="1277094"/>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orange stall"/>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943905" y="2533860"/>
            <a:ext cx="1878615" cy="1062901"/>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a:spLocks noGrp="1"/>
          </p:cNvSpPr>
          <p:nvPr>
            <p:ph type="title"/>
          </p:nvPr>
        </p:nvSpPr>
        <p:spPr>
          <a:xfrm>
            <a:off x="35496" y="72008"/>
            <a:ext cx="7704856" cy="548680"/>
          </a:xfrm>
        </p:spPr>
        <p:txBody>
          <a:bodyPr>
            <a:noAutofit/>
          </a:bodyPr>
          <a:lstStyle/>
          <a:p>
            <a:r>
              <a:rPr lang="en-GB" b="1" dirty="0" smtClean="0"/>
              <a:t>4.1 - Exchange</a:t>
            </a:r>
          </a:p>
        </p:txBody>
      </p:sp>
      <p:sp>
        <p:nvSpPr>
          <p:cNvPr id="10" name="Round Same Side Corner Rectangle 9">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20</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752040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632311"/>
          </a:xfrm>
          <a:prstGeom prst="rect">
            <a:avLst/>
          </a:prstGeom>
        </p:spPr>
        <p:txBody>
          <a:bodyPr wrap="square">
            <a:spAutoFit/>
          </a:bodyPr>
          <a:lstStyle/>
          <a:p>
            <a:pPr marL="508000" indent="-508000">
              <a:buClr>
                <a:schemeClr val="accent6">
                  <a:lumMod val="50000"/>
                </a:schemeClr>
              </a:buClr>
              <a:buFont typeface="Wingdings 3" panose="05040102010807070707" pitchFamily="18" charset="2"/>
              <a:buChar char=""/>
            </a:pPr>
            <a:r>
              <a:rPr lang="en-US" sz="2000" dirty="0"/>
              <a:t>Generally, a market is not located in one specific place. It can be anywhere - in a shopping centre or </a:t>
            </a:r>
            <a:r>
              <a:rPr lang="en-US" sz="2000" dirty="0" smtClean="0"/>
              <a:t>online</a:t>
            </a:r>
            <a:r>
              <a:rPr lang="en-US" sz="2000" dirty="0"/>
              <a:t>. But when we speak of markets, we are usually referring to the market as a whole - the housing </a:t>
            </a:r>
            <a:r>
              <a:rPr lang="en-US" sz="2000" dirty="0" smtClean="0"/>
              <a:t>or labour market</a:t>
            </a:r>
            <a:r>
              <a:rPr lang="en-US" sz="2000" dirty="0"/>
              <a:t>, </a:t>
            </a:r>
            <a:r>
              <a:rPr lang="en-US" sz="2000" dirty="0" smtClean="0"/>
              <a:t>or </a:t>
            </a:r>
            <a:r>
              <a:rPr lang="en-US" sz="2000" dirty="0"/>
              <a:t>the market for cars. </a:t>
            </a:r>
            <a:endParaRPr lang="en-US" sz="2000" dirty="0" smtClean="0"/>
          </a:p>
          <a:p>
            <a:pPr marL="508000" indent="-508000">
              <a:buClr>
                <a:schemeClr val="accent6">
                  <a:lumMod val="50000"/>
                </a:schemeClr>
              </a:buClr>
              <a:buFont typeface="Wingdings 3" panose="05040102010807070707" pitchFamily="18" charset="2"/>
              <a:buChar char=""/>
            </a:pPr>
            <a:r>
              <a:rPr lang="en-US" sz="2000" dirty="0" smtClean="0"/>
              <a:t>Often </a:t>
            </a:r>
            <a:r>
              <a:rPr lang="en-US" sz="2000" dirty="0"/>
              <a:t>we will think about a national market but world markets are important too. The price of petrol often changes in response to conditions in the world market for crude oil. </a:t>
            </a:r>
          </a:p>
          <a:p>
            <a:pPr marL="508000" indent="-508000">
              <a:buClr>
                <a:schemeClr val="accent6">
                  <a:lumMod val="50000"/>
                </a:schemeClr>
              </a:buClr>
              <a:buFont typeface="Wingdings 3" panose="05040102010807070707" pitchFamily="18" charset="2"/>
              <a:buChar char=""/>
            </a:pPr>
            <a:r>
              <a:rPr lang="en-US" sz="2000" dirty="0"/>
              <a:t>Usually the seller sets the price but quite often prices change in response to circumstances. A market trader who is selling mushrooms at a higher price than other nearby stalls will not sell many, unless they are visibly fresher and better in quality. So the price will be affected by competition in the market. Sometimes people will haggle before agreeing on a price. The more sellers there are, the fiercer the competition will be.</a:t>
            </a:r>
          </a:p>
        </p:txBody>
      </p:sp>
      <p:sp>
        <p:nvSpPr>
          <p:cNvPr id="6" name="Title 1"/>
          <p:cNvSpPr>
            <a:spLocks noGrp="1"/>
          </p:cNvSpPr>
          <p:nvPr>
            <p:ph type="title"/>
          </p:nvPr>
        </p:nvSpPr>
        <p:spPr>
          <a:xfrm>
            <a:off x="35496" y="72008"/>
            <a:ext cx="7704856" cy="483808"/>
          </a:xfrm>
        </p:spPr>
        <p:txBody>
          <a:bodyPr>
            <a:noAutofit/>
          </a:bodyPr>
          <a:lstStyle/>
          <a:p>
            <a:r>
              <a:rPr lang="en-GB" sz="4000" b="1" dirty="0" smtClean="0"/>
              <a:t>4.2 – World Markets</a:t>
            </a:r>
          </a:p>
        </p:txBody>
      </p:sp>
      <p:pic>
        <p:nvPicPr>
          <p:cNvPr id="2052" name="Picture 4" descr="Image result for specialisation of lab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907" y="3717032"/>
            <a:ext cx="1878615" cy="123612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specialisation of labou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943906" y="5112149"/>
            <a:ext cx="1878615" cy="148520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orang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97216" y="1124744"/>
            <a:ext cx="1376353" cy="1277094"/>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orange stall"/>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943905" y="2533860"/>
            <a:ext cx="1878615" cy="1062901"/>
          </a:xfrm>
          <a:prstGeom prst="rect">
            <a:avLst/>
          </a:prstGeom>
          <a:noFill/>
          <a:extLst>
            <a:ext uri="{909E8E84-426E-40DD-AFC4-6F175D3DCCD1}">
              <a14:hiddenFill xmlns:a14="http://schemas.microsoft.com/office/drawing/2010/main">
                <a:solidFill>
                  <a:srgbClr val="FFFFFF"/>
                </a:solidFill>
              </a14:hiddenFill>
            </a:ext>
          </a:extLst>
        </p:spPr>
      </p:pic>
      <p:sp>
        <p:nvSpPr>
          <p:cNvPr id="8" name="Round Same Side Corner Rectangle 7">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20</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021799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632311"/>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3000" dirty="0"/>
              <a:t>If you were the only person selling oranges in a street market, you could put the price up and still find quite a number of buyers. But the fact is that there will be many stalls selling oranges and they will compete for buyers by keeping their prices low. </a:t>
            </a:r>
            <a:r>
              <a:rPr lang="en-US" sz="3000" dirty="0" smtClean="0"/>
              <a:t>Consumers </a:t>
            </a:r>
            <a:r>
              <a:rPr lang="en-US" sz="3000" dirty="0"/>
              <a:t>benefit. </a:t>
            </a:r>
            <a:endParaRPr lang="en-US" sz="3000" dirty="0" smtClean="0"/>
          </a:p>
          <a:p>
            <a:pPr marL="457200" indent="-457200">
              <a:buClr>
                <a:schemeClr val="accent6">
                  <a:lumMod val="50000"/>
                </a:schemeClr>
              </a:buClr>
              <a:buFont typeface="Wingdings 3" panose="05040102010807070707" pitchFamily="18" charset="2"/>
              <a:buChar char=""/>
            </a:pPr>
            <a:r>
              <a:rPr lang="en-US" sz="3000" dirty="0" smtClean="0"/>
              <a:t>However</a:t>
            </a:r>
            <a:r>
              <a:rPr lang="en-US" sz="3000" dirty="0"/>
              <a:t>, sellers will always try to avoid selling oranges - or anything else - at less than the price they paid for them.</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pic>
        <p:nvPicPr>
          <p:cNvPr id="2052" name="Picture 4" descr="Image result for specialisation of lab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907" y="3717032"/>
            <a:ext cx="1878615" cy="123612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specialisation of labou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943906" y="5112149"/>
            <a:ext cx="1878615" cy="148520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orang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97216" y="1124744"/>
            <a:ext cx="1376353" cy="1277094"/>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orange stall"/>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943905" y="2533860"/>
            <a:ext cx="1878615" cy="1062901"/>
          </a:xfrm>
          <a:prstGeom prst="rect">
            <a:avLst/>
          </a:prstGeom>
          <a:noFill/>
          <a:extLst>
            <a:ext uri="{909E8E84-426E-40DD-AFC4-6F175D3DCCD1}">
              <a14:hiddenFill xmlns:a14="http://schemas.microsoft.com/office/drawing/2010/main">
                <a:solidFill>
                  <a:srgbClr val="FFFFFF"/>
                </a:solidFill>
              </a14:hiddenFill>
            </a:ext>
          </a:extLst>
        </p:spPr>
      </p:pic>
      <p:sp>
        <p:nvSpPr>
          <p:cNvPr id="12" name="Round Same Side Corner Rectangle 11">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21</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394334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693866"/>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800" dirty="0" smtClean="0"/>
              <a:t>Competition </a:t>
            </a:r>
            <a:r>
              <a:rPr lang="en-US" sz="2800" dirty="0"/>
              <a:t>will not only affect prices. It also keeps businesses nimble, encouraging them in various ways to adapt to changing markets. They may:</a:t>
            </a:r>
          </a:p>
          <a:p>
            <a:pPr marL="693738" indent="-287338">
              <a:buClr>
                <a:schemeClr val="accent6">
                  <a:lumMod val="50000"/>
                </a:schemeClr>
              </a:buClr>
              <a:buFont typeface="Arial" panose="020B0604020202020204" pitchFamily="34" charset="0"/>
              <a:buChar char="•"/>
            </a:pPr>
            <a:r>
              <a:rPr lang="en-US" sz="2800" dirty="0" smtClean="0"/>
              <a:t>Try </a:t>
            </a:r>
            <a:r>
              <a:rPr lang="en-US" sz="2800" dirty="0"/>
              <a:t>hard to develop new or innovative products - like the iPad</a:t>
            </a:r>
          </a:p>
          <a:p>
            <a:pPr marL="693738" indent="-287338">
              <a:buClr>
                <a:schemeClr val="accent6">
                  <a:lumMod val="50000"/>
                </a:schemeClr>
              </a:buClr>
              <a:buFont typeface="Arial" panose="020B0604020202020204" pitchFamily="34" charset="0"/>
              <a:buChar char="•"/>
            </a:pPr>
            <a:r>
              <a:rPr lang="en-US" sz="2800" dirty="0" smtClean="0"/>
              <a:t>Improve </a:t>
            </a:r>
            <a:r>
              <a:rPr lang="en-US" sz="2800" dirty="0"/>
              <a:t>the design of existing products</a:t>
            </a:r>
          </a:p>
          <a:p>
            <a:pPr marL="693738" indent="-287338">
              <a:buClr>
                <a:schemeClr val="accent6">
                  <a:lumMod val="50000"/>
                </a:schemeClr>
              </a:buClr>
              <a:buFont typeface="Arial" panose="020B0604020202020204" pitchFamily="34" charset="0"/>
              <a:buChar char="•"/>
            </a:pPr>
            <a:r>
              <a:rPr lang="en-US" sz="2800" dirty="0" smtClean="0"/>
              <a:t>Look </a:t>
            </a:r>
            <a:r>
              <a:rPr lang="en-US" sz="2800" dirty="0"/>
              <a:t>for new technologies or better management strategies that will help to cut costs, e.g. </a:t>
            </a:r>
            <a:r>
              <a:rPr lang="en-US" sz="2800" dirty="0" err="1"/>
              <a:t>modernising</a:t>
            </a:r>
            <a:r>
              <a:rPr lang="en-US" sz="2800" dirty="0"/>
              <a:t> their equipment or using labour saving devices.</a:t>
            </a:r>
          </a:p>
        </p:txBody>
      </p:sp>
      <p:sp>
        <p:nvSpPr>
          <p:cNvPr id="6" name="Title 1"/>
          <p:cNvSpPr>
            <a:spLocks noGrp="1"/>
          </p:cNvSpPr>
          <p:nvPr>
            <p:ph type="title"/>
          </p:nvPr>
        </p:nvSpPr>
        <p:spPr>
          <a:xfrm>
            <a:off x="35496" y="72008"/>
            <a:ext cx="7704856" cy="620688"/>
          </a:xfrm>
        </p:spPr>
        <p:txBody>
          <a:bodyPr>
            <a:noAutofit/>
          </a:bodyPr>
          <a:lstStyle/>
          <a:p>
            <a:r>
              <a:rPr lang="en-GB" sz="4000" b="1" dirty="0" smtClean="0"/>
              <a:t>4.2 - Competition</a:t>
            </a:r>
          </a:p>
        </p:txBody>
      </p:sp>
      <p:pic>
        <p:nvPicPr>
          <p:cNvPr id="2052" name="Picture 4" descr="Image result for specialisation of lab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907" y="3717032"/>
            <a:ext cx="1878615" cy="123612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specialisation of labou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943906" y="5112149"/>
            <a:ext cx="1878615" cy="148520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oranges"/>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rcRect/>
          <a:stretch/>
        </p:blipFill>
        <p:spPr bwMode="auto">
          <a:xfrm>
            <a:off x="7197216" y="1124744"/>
            <a:ext cx="1376353" cy="1277094"/>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orange stall"/>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6943905" y="2533860"/>
            <a:ext cx="1878615" cy="1062901"/>
          </a:xfrm>
          <a:prstGeom prst="rect">
            <a:avLst/>
          </a:prstGeom>
          <a:noFill/>
          <a:extLst>
            <a:ext uri="{909E8E84-426E-40DD-AFC4-6F175D3DCCD1}">
              <a14:hiddenFill xmlns:a14="http://schemas.microsoft.com/office/drawing/2010/main">
                <a:solidFill>
                  <a:srgbClr val="FFFFFF"/>
                </a:solidFill>
              </a14:hiddenFill>
            </a:ext>
          </a:extLst>
        </p:spPr>
      </p:pic>
      <p:sp>
        <p:nvSpPr>
          <p:cNvPr id="8" name="Round Same Side Corner Rectangle 7">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21</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034786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7151467" cy="5586145"/>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120" dirty="0" smtClean="0"/>
              <a:t>Gap </a:t>
            </a:r>
            <a:r>
              <a:rPr lang="en-US" sz="2120" dirty="0"/>
              <a:t>found itself struggling recently with sluggish sales and some tired branding strategies. Now it is reaching out to its smartphone-carrying customers by making videos and promoting them through web links in its stores. One such video tells them about </a:t>
            </a:r>
            <a:r>
              <a:rPr lang="en-US" sz="2120" dirty="0" smtClean="0"/>
              <a:t>how to </a:t>
            </a:r>
            <a:r>
              <a:rPr lang="en-US" sz="2120" dirty="0"/>
              <a:t>clean jeans by putting them in the </a:t>
            </a:r>
            <a:r>
              <a:rPr lang="en-US" sz="2120" dirty="0" smtClean="0"/>
              <a:t>freezer where </a:t>
            </a:r>
            <a:r>
              <a:rPr lang="en-US" sz="2120" dirty="0"/>
              <a:t>the cold will kill off any germs and bacteria.</a:t>
            </a:r>
          </a:p>
          <a:p>
            <a:pPr marL="406400" indent="-406400">
              <a:buClr>
                <a:schemeClr val="accent6">
                  <a:lumMod val="50000"/>
                </a:schemeClr>
              </a:buClr>
              <a:buFont typeface="Wingdings 3" panose="05040102010807070707" pitchFamily="18" charset="2"/>
              <a:buChar char=""/>
            </a:pPr>
            <a:r>
              <a:rPr lang="en-US" sz="2120" dirty="0"/>
              <a:t>Customers are still visiting </a:t>
            </a:r>
            <a:r>
              <a:rPr lang="en-US" sz="2120" dirty="0" smtClean="0"/>
              <a:t>stores </a:t>
            </a:r>
            <a:r>
              <a:rPr lang="en-US" sz="2120" dirty="0"/>
              <a:t>to look at and choose the clothes they like, but increasingly they are using their </a:t>
            </a:r>
            <a:r>
              <a:rPr lang="en-US" sz="2120" dirty="0" smtClean="0"/>
              <a:t>phones </a:t>
            </a:r>
            <a:r>
              <a:rPr lang="en-US" sz="2120" dirty="0"/>
              <a:t>to find out about competing products and prices and then buying from on-line retailers</a:t>
            </a:r>
            <a:r>
              <a:rPr lang="en-US" sz="2120" dirty="0" smtClean="0"/>
              <a:t>.</a:t>
            </a:r>
          </a:p>
          <a:p>
            <a:pPr marL="406400" indent="-406400">
              <a:buClr>
                <a:schemeClr val="accent6">
                  <a:lumMod val="50000"/>
                </a:schemeClr>
              </a:buClr>
              <a:buFont typeface="Wingdings 3" panose="05040102010807070707" pitchFamily="18" charset="2"/>
              <a:buChar char=""/>
            </a:pPr>
            <a:r>
              <a:rPr lang="en-US" sz="2120" dirty="0" smtClean="0"/>
              <a:t>Gap believe they can fight back, engaging with customers by creating in-store experiences that their rivals may not have thought of.</a:t>
            </a:r>
          </a:p>
          <a:p>
            <a:pPr marL="406400" indent="-406400">
              <a:buClr>
                <a:schemeClr val="accent6">
                  <a:lumMod val="50000"/>
                </a:schemeClr>
              </a:buClr>
              <a:buFont typeface="Wingdings 3" panose="05040102010807070707" pitchFamily="18" charset="2"/>
              <a:buChar char=""/>
            </a:pPr>
            <a:r>
              <a:rPr lang="en-US" sz="2120" dirty="0" smtClean="0">
                <a:solidFill>
                  <a:srgbClr val="FF0000"/>
                </a:solidFill>
              </a:rPr>
              <a:t>Identify three products (or businesses) that typically compete on price and three that compete in other ways.</a:t>
            </a:r>
            <a:endParaRPr lang="en-US" sz="212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4.2 – Smartphones and Retailing</a:t>
            </a:r>
          </a:p>
        </p:txBody>
      </p:sp>
      <p:pic>
        <p:nvPicPr>
          <p:cNvPr id="7170" name="Picture 2" descr="Image result for gap jea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2986" y="1124745"/>
            <a:ext cx="1417486" cy="157829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smartphone review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402987" y="2817798"/>
            <a:ext cx="1417485" cy="176333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gap mobile si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2320" y="4677477"/>
            <a:ext cx="1277750" cy="1916624"/>
          </a:xfrm>
          <a:prstGeom prst="rect">
            <a:avLst/>
          </a:prstGeom>
          <a:noFill/>
          <a:extLst>
            <a:ext uri="{909E8E84-426E-40DD-AFC4-6F175D3DCCD1}">
              <a14:hiddenFill xmlns:a14="http://schemas.microsoft.com/office/drawing/2010/main">
                <a:solidFill>
                  <a:srgbClr val="FFFFFF"/>
                </a:solidFill>
              </a14:hiddenFill>
            </a:ext>
          </a:extLst>
        </p:spPr>
      </p:pic>
      <p:sp>
        <p:nvSpPr>
          <p:cNvPr id="11" name="Round Same Side Corner Rectangle 10">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21</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610298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768753" cy="5478423"/>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500" dirty="0"/>
              <a:t>There are markets for products that are bought and sold and also for people who offer their services in the labour market. For each of the following, think about how much competition the product or the person might face, and why.</a:t>
            </a:r>
          </a:p>
          <a:p>
            <a:pPr marL="795338" indent="-338138">
              <a:buClr>
                <a:schemeClr val="accent6">
                  <a:lumMod val="50000"/>
                </a:schemeClr>
              </a:buClr>
              <a:buFont typeface="Arial" panose="020B0604020202020204" pitchFamily="34" charset="0"/>
              <a:buChar char="•"/>
            </a:pPr>
            <a:r>
              <a:rPr lang="en-US" sz="2500" dirty="0" smtClean="0"/>
              <a:t>Orange </a:t>
            </a:r>
            <a:r>
              <a:rPr lang="en-US" sz="2500" dirty="0"/>
              <a:t>juice</a:t>
            </a:r>
          </a:p>
          <a:p>
            <a:pPr marL="795338" indent="-338138">
              <a:buClr>
                <a:schemeClr val="accent6">
                  <a:lumMod val="50000"/>
                </a:schemeClr>
              </a:buClr>
              <a:buFont typeface="Arial" panose="020B0604020202020204" pitchFamily="34" charset="0"/>
              <a:buChar char="•"/>
            </a:pPr>
            <a:r>
              <a:rPr lang="en-US" sz="2500" dirty="0" smtClean="0"/>
              <a:t>Fighter </a:t>
            </a:r>
            <a:r>
              <a:rPr lang="en-US" sz="2500" dirty="0"/>
              <a:t>planes</a:t>
            </a:r>
          </a:p>
          <a:p>
            <a:pPr marL="795338" indent="-338138">
              <a:buClr>
                <a:schemeClr val="accent6">
                  <a:lumMod val="50000"/>
                </a:schemeClr>
              </a:buClr>
              <a:buFont typeface="Arial" panose="020B0604020202020204" pitchFamily="34" charset="0"/>
              <a:buChar char="•"/>
            </a:pPr>
            <a:r>
              <a:rPr lang="en-US" sz="2500" dirty="0" smtClean="0"/>
              <a:t>Computer </a:t>
            </a:r>
            <a:r>
              <a:rPr lang="en-US" sz="2500" dirty="0"/>
              <a:t>programmers</a:t>
            </a:r>
          </a:p>
          <a:p>
            <a:pPr marL="406400" indent="-406400">
              <a:buClr>
                <a:schemeClr val="accent6">
                  <a:lumMod val="50000"/>
                </a:schemeClr>
              </a:buClr>
              <a:buFont typeface="Wingdings 3" panose="05040102010807070707" pitchFamily="18" charset="2"/>
              <a:buChar char=""/>
            </a:pPr>
            <a:r>
              <a:rPr lang="en-US" sz="2500" dirty="0"/>
              <a:t>eBay and the Stock Exchange are examples of markets. For each one, think about who the buyers and sellers are. Is there likely to be much competition in these markets? What might influence prices? </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4.2 – Show Your Understanding</a:t>
            </a:r>
          </a:p>
        </p:txBody>
      </p:sp>
      <p:pic>
        <p:nvPicPr>
          <p:cNvPr id="8198" name="Picture 6" descr="Image result for orange ju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124743"/>
            <a:ext cx="1786507" cy="194421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Image result for fighter pla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3263032"/>
            <a:ext cx="1786507" cy="1246088"/>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Image result for computer progr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020272" y="4703193"/>
            <a:ext cx="1786507" cy="1678136"/>
          </a:xfrm>
          <a:prstGeom prst="rect">
            <a:avLst/>
          </a:prstGeom>
          <a:noFill/>
          <a:extLst>
            <a:ext uri="{909E8E84-426E-40DD-AFC4-6F175D3DCCD1}">
              <a14:hiddenFill xmlns:a14="http://schemas.microsoft.com/office/drawing/2010/main">
                <a:solidFill>
                  <a:srgbClr val="FFFFFF"/>
                </a:solidFill>
              </a14:hiddenFill>
            </a:ext>
          </a:extLst>
        </p:spPr>
      </p:pic>
      <p:sp>
        <p:nvSpPr>
          <p:cNvPr id="13" name="Round Same Side Corner Rectangle 12">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21</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28214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480721" cy="5632311"/>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400" dirty="0"/>
              <a:t>In any market, no one will be willing for long to sell something for less than it costs to produce or to buy Avoiding	from suppliers. Now and then a business will sell a loss leader' at less than cost price. </a:t>
            </a:r>
            <a:endParaRPr lang="en-US" sz="2400" dirty="0" smtClean="0"/>
          </a:p>
          <a:p>
            <a:pPr marL="406400" indent="-406400">
              <a:buClr>
                <a:schemeClr val="accent6">
                  <a:lumMod val="50000"/>
                </a:schemeClr>
              </a:buClr>
              <a:buFont typeface="Wingdings 3" panose="05040102010807070707" pitchFamily="18" charset="2"/>
              <a:buChar char=""/>
            </a:pPr>
            <a:r>
              <a:rPr lang="en-US" sz="2400" dirty="0" smtClean="0"/>
              <a:t>A </a:t>
            </a:r>
            <a:r>
              <a:rPr lang="en-US" sz="2400" dirty="0"/>
              <a:t>retailer might </a:t>
            </a:r>
            <a:r>
              <a:rPr lang="en-US" sz="2400" dirty="0" smtClean="0"/>
              <a:t>price a </a:t>
            </a:r>
            <a:r>
              <a:rPr lang="en-US" sz="2400" dirty="0"/>
              <a:t>popular product below cost, and advertise the fact, just to get a few new customers to come through </a:t>
            </a:r>
            <a:r>
              <a:rPr lang="en-US" sz="2400" dirty="0" smtClean="0"/>
              <a:t>the door </a:t>
            </a:r>
            <a:r>
              <a:rPr lang="en-US" sz="2400" dirty="0"/>
              <a:t>and look around. But that kind of promotion will not last long, unless it applies only to a very limited product range. </a:t>
            </a:r>
            <a:endParaRPr lang="en-US" sz="2400" dirty="0" smtClean="0"/>
          </a:p>
          <a:p>
            <a:pPr marL="406400" indent="-406400">
              <a:buClr>
                <a:schemeClr val="accent6">
                  <a:lumMod val="50000"/>
                </a:schemeClr>
              </a:buClr>
              <a:buFont typeface="Wingdings 3" panose="05040102010807070707" pitchFamily="18" charset="2"/>
              <a:buChar char=""/>
            </a:pPr>
            <a:r>
              <a:rPr lang="en-US" sz="2400" dirty="0" smtClean="0"/>
              <a:t>Every </a:t>
            </a:r>
            <a:r>
              <a:rPr lang="en-US" sz="2400" dirty="0"/>
              <a:t>business has to cover its overall costs in the long run. If it does not, it will make losses, accumulate debts and will soon have to close down.</a:t>
            </a:r>
          </a:p>
        </p:txBody>
      </p:sp>
      <p:sp>
        <p:nvSpPr>
          <p:cNvPr id="6" name="Title 1"/>
          <p:cNvSpPr>
            <a:spLocks noGrp="1"/>
          </p:cNvSpPr>
          <p:nvPr>
            <p:ph type="title"/>
          </p:nvPr>
        </p:nvSpPr>
        <p:spPr>
          <a:xfrm>
            <a:off x="35496" y="72008"/>
            <a:ext cx="7704856" cy="548680"/>
          </a:xfrm>
        </p:spPr>
        <p:txBody>
          <a:bodyPr>
            <a:noAutofit/>
          </a:bodyPr>
          <a:lstStyle/>
          <a:p>
            <a:r>
              <a:rPr lang="en-GB" sz="3600" b="1" dirty="0" smtClean="0"/>
              <a:t>4.3 – Avoiding Losses – Covering Costs</a:t>
            </a:r>
          </a:p>
        </p:txBody>
      </p:sp>
      <p:pic>
        <p:nvPicPr>
          <p:cNvPr id="9218" name="Picture 2" descr="Image result for break even char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33" b="3354"/>
          <a:stretch/>
        </p:blipFill>
        <p:spPr bwMode="auto">
          <a:xfrm>
            <a:off x="6732241" y="1124744"/>
            <a:ext cx="2088232" cy="146828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company accounts balance sheet forma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4483" b="10577"/>
          <a:stretch/>
        </p:blipFill>
        <p:spPr bwMode="auto">
          <a:xfrm>
            <a:off x="6732239" y="2780928"/>
            <a:ext cx="2088232" cy="2088232"/>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liquidation sa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732239" y="5083592"/>
            <a:ext cx="2088232" cy="1513760"/>
          </a:xfrm>
          <a:prstGeom prst="rect">
            <a:avLst/>
          </a:prstGeom>
          <a:noFill/>
          <a:extLst>
            <a:ext uri="{909E8E84-426E-40DD-AFC4-6F175D3DCCD1}">
              <a14:hiddenFill xmlns:a14="http://schemas.microsoft.com/office/drawing/2010/main">
                <a:solidFill>
                  <a:srgbClr val="FFFFFF"/>
                </a:solidFill>
              </a14:hiddenFill>
            </a:ext>
          </a:extLst>
        </p:spPr>
      </p:pic>
      <p:sp>
        <p:nvSpPr>
          <p:cNvPr id="10" name="Round Same Side Corner Rectangle 9">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22</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8915805"/>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480721" cy="5632311"/>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000" dirty="0"/>
              <a:t>So what makes a business want to produce and sell its product? Although we have seen that motivations vary, the marketplace is actually very brutal. No matter what their motives, people in business cannot afford to make losses for long. </a:t>
            </a:r>
            <a:endParaRPr lang="en-US" sz="2000" dirty="0" smtClean="0"/>
          </a:p>
          <a:p>
            <a:pPr marL="406400" indent="-406400">
              <a:buClr>
                <a:schemeClr val="accent6">
                  <a:lumMod val="50000"/>
                </a:schemeClr>
              </a:buClr>
              <a:buFont typeface="Wingdings 3" panose="05040102010807070707" pitchFamily="18" charset="2"/>
              <a:buChar char=""/>
            </a:pPr>
            <a:r>
              <a:rPr lang="en-US" sz="2000" dirty="0" smtClean="0"/>
              <a:t>First </a:t>
            </a:r>
            <a:r>
              <a:rPr lang="en-US" sz="2000" dirty="0"/>
              <a:t>they must cover all of their costs so they can pay the employees, the rent and the costs of other inputs. But business is often risky. Entrepreneurs usually invest their own money in their businesses, not to mention a great deal of time. </a:t>
            </a:r>
            <a:endParaRPr lang="en-US" sz="2000" dirty="0" smtClean="0"/>
          </a:p>
          <a:p>
            <a:pPr marL="406400" indent="-406400">
              <a:buClr>
                <a:schemeClr val="accent6">
                  <a:lumMod val="50000"/>
                </a:schemeClr>
              </a:buClr>
              <a:buFont typeface="Wingdings 3" panose="05040102010807070707" pitchFamily="18" charset="2"/>
              <a:buChar char=""/>
            </a:pPr>
            <a:r>
              <a:rPr lang="en-US" sz="2000" dirty="0" smtClean="0"/>
              <a:t>They </a:t>
            </a:r>
            <a:r>
              <a:rPr lang="en-US" sz="2000" dirty="0"/>
              <a:t>need to be rewarded in the form of </a:t>
            </a:r>
            <a:r>
              <a:rPr lang="en-US" sz="2000" dirty="0" smtClean="0"/>
              <a:t>income </a:t>
            </a:r>
            <a:r>
              <a:rPr lang="en-US" sz="2000" dirty="0"/>
              <a:t>for their own needs and compensation for the risks they are taking. A key question for them will </a:t>
            </a:r>
            <a:r>
              <a:rPr lang="en-US" sz="2000" dirty="0" smtClean="0"/>
              <a:t>be how </a:t>
            </a:r>
            <a:r>
              <a:rPr lang="en-US" sz="2000" dirty="0"/>
              <a:t>much profit they can make, initially just to make a living</a:t>
            </a:r>
            <a:r>
              <a:rPr lang="en-US" sz="2000" dirty="0" smtClean="0"/>
              <a:t>.</a:t>
            </a:r>
          </a:p>
          <a:p>
            <a:pPr marL="406400" indent="-406400">
              <a:buClr>
                <a:schemeClr val="accent6">
                  <a:lumMod val="50000"/>
                </a:schemeClr>
              </a:buClr>
              <a:buFont typeface="Wingdings 3" panose="05040102010807070707" pitchFamily="18" charset="2"/>
              <a:buChar char=""/>
            </a:pPr>
            <a:r>
              <a:rPr lang="en-US" sz="2000" dirty="0" smtClean="0"/>
              <a:t>If </a:t>
            </a:r>
            <a:r>
              <a:rPr lang="en-US" sz="2000" dirty="0"/>
              <a:t>they want to expand, profits will have to contribute to the costs of </a:t>
            </a:r>
            <a:r>
              <a:rPr lang="en-US" sz="2000" dirty="0" smtClean="0"/>
              <a:t>expansion</a:t>
            </a:r>
            <a:r>
              <a:rPr lang="en-US" sz="2000" dirty="0"/>
              <a:t>. </a:t>
            </a:r>
            <a:r>
              <a:rPr lang="en-US" sz="2000" dirty="0">
                <a:solidFill>
                  <a:srgbClr val="0070C0"/>
                </a:solidFill>
              </a:rPr>
              <a:t>Profit is the difference between sales revenue and costs of production.</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4.3 – Avoiding Losses – Risks</a:t>
            </a:r>
          </a:p>
        </p:txBody>
      </p:sp>
      <p:pic>
        <p:nvPicPr>
          <p:cNvPr id="9218" name="Picture 2" descr="Image result for break even char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33" b="3354"/>
          <a:stretch/>
        </p:blipFill>
        <p:spPr bwMode="auto">
          <a:xfrm>
            <a:off x="6732241" y="1124744"/>
            <a:ext cx="2088232" cy="146828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company accounts balance sheet forma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4483" b="10577"/>
          <a:stretch/>
        </p:blipFill>
        <p:spPr bwMode="auto">
          <a:xfrm>
            <a:off x="6732239" y="2780928"/>
            <a:ext cx="2088232" cy="2088232"/>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liquidation sa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732239" y="5083592"/>
            <a:ext cx="2088232" cy="1513760"/>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22</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490984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480721" cy="5401479"/>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300" dirty="0"/>
              <a:t>Costs are all the payments that have to be made in order to get a product into the market place.</a:t>
            </a:r>
          </a:p>
          <a:p>
            <a:pPr marL="406400" indent="-406400">
              <a:buClr>
                <a:schemeClr val="accent6">
                  <a:lumMod val="50000"/>
                </a:schemeClr>
              </a:buClr>
              <a:buFont typeface="Wingdings 3" panose="05040102010807070707" pitchFamily="18" charset="2"/>
              <a:buChar char=""/>
            </a:pPr>
            <a:r>
              <a:rPr lang="en-US" sz="2300" dirty="0"/>
              <a:t>They will include wages, premises and all other input costs - raw materials, </a:t>
            </a:r>
            <a:r>
              <a:rPr lang="en-US" sz="2300" dirty="0" smtClean="0"/>
              <a:t>interest, components</a:t>
            </a:r>
            <a:r>
              <a:rPr lang="en-US" sz="2300" dirty="0"/>
              <a:t>, inputs bought from wholesalers, business rates</a:t>
            </a:r>
            <a:r>
              <a:rPr lang="en-US" sz="2300" dirty="0" smtClean="0"/>
              <a:t>,, </a:t>
            </a:r>
            <a:r>
              <a:rPr lang="en-US" sz="2300" dirty="0"/>
              <a:t>energy bills and so on.</a:t>
            </a:r>
          </a:p>
          <a:p>
            <a:pPr algn="ctr">
              <a:buClr>
                <a:schemeClr val="accent6">
                  <a:lumMod val="50000"/>
                </a:schemeClr>
              </a:buClr>
            </a:pPr>
            <a:r>
              <a:rPr lang="en-US" sz="2300" dirty="0">
                <a:solidFill>
                  <a:srgbClr val="FF0000"/>
                </a:solidFill>
              </a:rPr>
              <a:t>Sales Revenue = Price x Quantity Sold</a:t>
            </a:r>
          </a:p>
          <a:p>
            <a:pPr algn="ctr">
              <a:buClr>
                <a:schemeClr val="accent6">
                  <a:lumMod val="50000"/>
                </a:schemeClr>
              </a:buClr>
            </a:pPr>
            <a:r>
              <a:rPr lang="en-US" sz="2300" dirty="0">
                <a:solidFill>
                  <a:srgbClr val="FF0000"/>
                </a:solidFill>
              </a:rPr>
              <a:t>Profit = Sales Revenue - Costs of Production</a:t>
            </a:r>
          </a:p>
          <a:p>
            <a:pPr marL="406400" indent="-406400">
              <a:buClr>
                <a:schemeClr val="accent6">
                  <a:lumMod val="50000"/>
                </a:schemeClr>
              </a:buClr>
              <a:buFont typeface="Wingdings 3" panose="05040102010807070707" pitchFamily="18" charset="2"/>
              <a:buChar char=""/>
            </a:pPr>
            <a:r>
              <a:rPr lang="en-US" sz="2300" dirty="0"/>
              <a:t>Investment means spending now in order to generate income in the future, i.e. investing in capital equipment such as machinery, computers or vans, researching and developing the product, or training key people. </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4.3 – Avoiding Losses – Profit</a:t>
            </a:r>
          </a:p>
        </p:txBody>
      </p:sp>
      <p:pic>
        <p:nvPicPr>
          <p:cNvPr id="13314" name="Picture 2" descr="Image result for calculating cos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1196752"/>
            <a:ext cx="2056953" cy="15382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calculating cos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732240" y="2920608"/>
            <a:ext cx="2055586" cy="1416071"/>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calculating cos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732240" y="4633453"/>
            <a:ext cx="2055586" cy="1431418"/>
          </a:xfrm>
          <a:prstGeom prst="rect">
            <a:avLst/>
          </a:prstGeom>
          <a:noFill/>
          <a:extLst>
            <a:ext uri="{909E8E84-426E-40DD-AFC4-6F175D3DCCD1}">
              <a14:hiddenFill xmlns:a14="http://schemas.microsoft.com/office/drawing/2010/main">
                <a:solidFill>
                  <a:srgbClr val="FFFFFF"/>
                </a:solidFill>
              </a14:hiddenFill>
            </a:ext>
          </a:extLst>
        </p:spPr>
      </p:pic>
      <p:sp>
        <p:nvSpPr>
          <p:cNvPr id="10" name="Round Same Side Corner Rectangle 9">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22</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8993594"/>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8568953" cy="5401479"/>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300" dirty="0"/>
              <a:t>People who want to set up a business are looking for a gap in the market. They might consider setting up a convenience store where the nearest supermarket is over a mile away. They might create a completely new product, or </a:t>
            </a:r>
            <a:r>
              <a:rPr lang="en-US" sz="2300" dirty="0" smtClean="0"/>
              <a:t>look </a:t>
            </a:r>
            <a:r>
              <a:rPr lang="en-US" sz="2300" dirty="0"/>
              <a:t>to do what other competing businesses are doing, but do it better or for a lower price. They are looking for a product that has some scarcity value - something about it that will make people want to pay for it. The more useful or attractive the product is, the more they will be able to charge for it. And the more they can charge, the bigger the profit will be.</a:t>
            </a:r>
          </a:p>
          <a:p>
            <a:pPr marL="406400" indent="-406400">
              <a:buClr>
                <a:schemeClr val="accent6">
                  <a:lumMod val="50000"/>
                </a:schemeClr>
              </a:buClr>
              <a:buFont typeface="Wingdings 3" panose="05040102010807070707" pitchFamily="18" charset="2"/>
              <a:buChar char=""/>
            </a:pPr>
            <a:r>
              <a:rPr lang="en-US" sz="2300" dirty="0"/>
              <a:t>The prospect of profit provides an </a:t>
            </a:r>
            <a:r>
              <a:rPr lang="en-US" sz="2300" b="1" dirty="0">
                <a:solidFill>
                  <a:srgbClr val="FF0000"/>
                </a:solidFill>
              </a:rPr>
              <a:t>incentive</a:t>
            </a:r>
            <a:r>
              <a:rPr lang="en-US" sz="2300" dirty="0">
                <a:solidFill>
                  <a:srgbClr val="FF0000"/>
                </a:solidFill>
              </a:rPr>
              <a:t> </a:t>
            </a:r>
            <a:r>
              <a:rPr lang="en-US" sz="2300" dirty="0"/>
              <a:t>to go to all the trouble of setting up a business, or expanding an existing one. The higher the price, the greater the incentive to </a:t>
            </a:r>
            <a:r>
              <a:rPr lang="en-US" sz="2300" b="1" dirty="0">
                <a:solidFill>
                  <a:srgbClr val="FF0000"/>
                </a:solidFill>
              </a:rPr>
              <a:t>supply</a:t>
            </a:r>
            <a:r>
              <a:rPr lang="en-US" sz="2300" dirty="0">
                <a:solidFill>
                  <a:srgbClr val="FF0000"/>
                </a:solidFill>
              </a:rPr>
              <a:t> </a:t>
            </a:r>
            <a:r>
              <a:rPr lang="en-US" sz="2300" dirty="0"/>
              <a:t>the product. Often, entrepreneurs are comparing possibilities, looking to decide which product offers the best incentive.</a:t>
            </a:r>
          </a:p>
        </p:txBody>
      </p:sp>
      <p:sp>
        <p:nvSpPr>
          <p:cNvPr id="6" name="Title 1"/>
          <p:cNvSpPr>
            <a:spLocks noGrp="1"/>
          </p:cNvSpPr>
          <p:nvPr>
            <p:ph type="title"/>
          </p:nvPr>
        </p:nvSpPr>
        <p:spPr>
          <a:xfrm>
            <a:off x="35496" y="72008"/>
            <a:ext cx="7704856" cy="548680"/>
          </a:xfrm>
        </p:spPr>
        <p:txBody>
          <a:bodyPr>
            <a:noAutofit/>
          </a:bodyPr>
          <a:lstStyle/>
          <a:p>
            <a:r>
              <a:rPr lang="en-GB" b="1" dirty="0" smtClean="0"/>
              <a:t>4.4 – Scarcity - Incentives</a:t>
            </a:r>
          </a:p>
        </p:txBody>
      </p:sp>
      <p:sp>
        <p:nvSpPr>
          <p:cNvPr id="4" name="Round Same Side Corner Rectangle 3">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23</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09362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912769" cy="5509200"/>
          </a:xfrm>
          <a:prstGeom prst="rect">
            <a:avLst/>
          </a:prstGeom>
        </p:spPr>
        <p:txBody>
          <a:bodyPr wrap="square">
            <a:spAutoFit/>
          </a:bodyPr>
          <a:lstStyle/>
          <a:p>
            <a:pPr>
              <a:buClr>
                <a:schemeClr val="accent6">
                  <a:lumMod val="50000"/>
                </a:schemeClr>
              </a:buClr>
            </a:pPr>
            <a:r>
              <a:rPr lang="en-US" sz="2200" b="1" dirty="0">
                <a:solidFill>
                  <a:srgbClr val="FF0000"/>
                </a:solidFill>
              </a:rPr>
              <a:t>Horticulture</a:t>
            </a:r>
          </a:p>
          <a:p>
            <a:pPr marL="406400" indent="-406400">
              <a:buClr>
                <a:schemeClr val="accent6">
                  <a:lumMod val="50000"/>
                </a:schemeClr>
              </a:buClr>
              <a:buFont typeface="Wingdings 3" panose="05040102010807070707" pitchFamily="18" charset="2"/>
              <a:buChar char=""/>
            </a:pPr>
            <a:r>
              <a:rPr lang="en-US" sz="2200" dirty="0">
                <a:solidFill>
                  <a:srgbClr val="FF0000"/>
                </a:solidFill>
              </a:rPr>
              <a:t>Frank Taylor used to grow </a:t>
            </a:r>
            <a:r>
              <a:rPr lang="en-US" sz="2200" dirty="0" smtClean="0">
                <a:solidFill>
                  <a:srgbClr val="FF0000"/>
                </a:solidFill>
              </a:rPr>
              <a:t>roses in </a:t>
            </a:r>
            <a:r>
              <a:rPr lang="en-US" sz="2200" dirty="0">
                <a:solidFill>
                  <a:srgbClr val="FF0000"/>
                </a:solidFill>
              </a:rPr>
              <a:t>glass houses. He had a crafty system that could heat and light his glass houses so that the plants thought it was summer when it wasn't, or use blackout to put the plants in darkness, fooling them into producing flowers all year round. For a long time he made a reasonable living from this. </a:t>
            </a:r>
            <a:endParaRPr lang="en-US" sz="2200" dirty="0" smtClean="0">
              <a:solidFill>
                <a:srgbClr val="FF0000"/>
              </a:solidFill>
            </a:endParaRPr>
          </a:p>
          <a:p>
            <a:pPr marL="406400" indent="-406400">
              <a:buClr>
                <a:schemeClr val="accent6">
                  <a:lumMod val="50000"/>
                </a:schemeClr>
              </a:buClr>
              <a:buFont typeface="Wingdings 3" panose="05040102010807070707" pitchFamily="18" charset="2"/>
              <a:buChar char=""/>
            </a:pPr>
            <a:r>
              <a:rPr lang="en-US" sz="2200" dirty="0" smtClean="0">
                <a:solidFill>
                  <a:srgbClr val="FF0000"/>
                </a:solidFill>
              </a:rPr>
              <a:t>Then </a:t>
            </a:r>
            <a:r>
              <a:rPr lang="en-US" sz="2200" dirty="0">
                <a:solidFill>
                  <a:srgbClr val="FF0000"/>
                </a:solidFill>
              </a:rPr>
              <a:t>many Dutch growers invested in bigger glasshouses and used their low-cost North Sea gas to heat them so they could grow flowers more cheaply. Frank couldn't match their prices and had to close down his </a:t>
            </a:r>
            <a:r>
              <a:rPr lang="en-US" sz="2200" dirty="0" smtClean="0">
                <a:solidFill>
                  <a:srgbClr val="FF0000"/>
                </a:solidFill>
              </a:rPr>
              <a:t>business.</a:t>
            </a:r>
          </a:p>
          <a:p>
            <a:pPr marL="406400" indent="-406400">
              <a:buClr>
                <a:schemeClr val="accent6">
                  <a:lumMod val="50000"/>
                </a:schemeClr>
              </a:buClr>
              <a:buFont typeface="Wingdings 3" panose="05040102010807070707" pitchFamily="18" charset="2"/>
              <a:buChar char=""/>
            </a:pPr>
            <a:r>
              <a:rPr lang="en-US" sz="2200" dirty="0" smtClean="0">
                <a:solidFill>
                  <a:srgbClr val="FF0000"/>
                </a:solidFill>
              </a:rPr>
              <a:t>He </a:t>
            </a:r>
            <a:r>
              <a:rPr lang="en-US" sz="2200" dirty="0">
                <a:solidFill>
                  <a:srgbClr val="FF0000"/>
                </a:solidFill>
              </a:rPr>
              <a:t>put the glasshouses on the market and eventually sold them at a rather low price to Peter Thomas, who had an idea he thought might work</a:t>
            </a:r>
            <a:r>
              <a:rPr lang="en-US" sz="2200" dirty="0" smtClean="0">
                <a:solidFill>
                  <a:srgbClr val="FF0000"/>
                </a:solidFill>
              </a:rPr>
              <a:t>.</a:t>
            </a:r>
            <a:endParaRPr lang="en-US" sz="22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b="1" dirty="0" smtClean="0"/>
              <a:t>4.4 – Scarcity – Incentives - Scenario</a:t>
            </a:r>
          </a:p>
        </p:txBody>
      </p:sp>
      <p:pic>
        <p:nvPicPr>
          <p:cNvPr id="11268" name="Picture 4" descr="Image result for chrysanthemu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738" y="1124744"/>
            <a:ext cx="1631053" cy="122329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Image result for ros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422" y="2420888"/>
            <a:ext cx="1627471" cy="1220603"/>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Image result for north sea ga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64422" y="3763504"/>
            <a:ext cx="1627471" cy="1681720"/>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Image result for glasshous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4288" y="5517232"/>
            <a:ext cx="1625974" cy="1078176"/>
          </a:xfrm>
          <a:prstGeom prst="rect">
            <a:avLst/>
          </a:prstGeom>
          <a:noFill/>
          <a:extLst>
            <a:ext uri="{909E8E84-426E-40DD-AFC4-6F175D3DCCD1}">
              <a14:hiddenFill xmlns:a14="http://schemas.microsoft.com/office/drawing/2010/main">
                <a:solidFill>
                  <a:srgbClr val="FFFFFF"/>
                </a:solidFill>
              </a14:hiddenFill>
            </a:ext>
          </a:extLst>
        </p:spPr>
      </p:pic>
      <p:sp>
        <p:nvSpPr>
          <p:cNvPr id="9" name="Round Same Side Corner Rectangle 8">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23</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996790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480721" cy="5755422"/>
          </a:xfrm>
          <a:prstGeom prst="rect">
            <a:avLst/>
          </a:prstGeom>
        </p:spPr>
        <p:txBody>
          <a:bodyPr wrap="square">
            <a:spAutoFit/>
          </a:bodyPr>
          <a:lstStyle/>
          <a:p>
            <a:pPr>
              <a:buClr>
                <a:schemeClr val="accent6">
                  <a:lumMod val="50000"/>
                </a:schemeClr>
              </a:buClr>
            </a:pPr>
            <a:r>
              <a:rPr lang="en-US" sz="2300" b="1" dirty="0">
                <a:solidFill>
                  <a:srgbClr val="FF0000"/>
                </a:solidFill>
              </a:rPr>
              <a:t>Horticulture</a:t>
            </a:r>
          </a:p>
          <a:p>
            <a:pPr marL="406400" indent="-406400">
              <a:buClr>
                <a:schemeClr val="accent6">
                  <a:lumMod val="50000"/>
                </a:schemeClr>
              </a:buClr>
              <a:buFont typeface="Wingdings 3" panose="05040102010807070707" pitchFamily="18" charset="2"/>
              <a:buChar char=""/>
            </a:pPr>
            <a:r>
              <a:rPr lang="en-US" sz="2300" dirty="0" smtClean="0">
                <a:solidFill>
                  <a:srgbClr val="FF0000"/>
                </a:solidFill>
              </a:rPr>
              <a:t>Peter </a:t>
            </a:r>
            <a:r>
              <a:rPr lang="en-US" sz="2300" dirty="0">
                <a:solidFill>
                  <a:srgbClr val="FF0000"/>
                </a:solidFill>
              </a:rPr>
              <a:t>wanted to grow high quality herbs and vegetables both in and out of season and supply them to high-class restaurants and smart food halls like Harrods and Selfridges in London's West End. </a:t>
            </a:r>
            <a:endParaRPr lang="en-US" sz="2300" dirty="0" smtClean="0">
              <a:solidFill>
                <a:srgbClr val="FF0000"/>
              </a:solidFill>
            </a:endParaRPr>
          </a:p>
          <a:p>
            <a:pPr marL="406400" indent="-406400">
              <a:buClr>
                <a:schemeClr val="accent6">
                  <a:lumMod val="50000"/>
                </a:schemeClr>
              </a:buClr>
              <a:buFont typeface="Wingdings 3" panose="05040102010807070707" pitchFamily="18" charset="2"/>
              <a:buChar char=""/>
            </a:pPr>
            <a:r>
              <a:rPr lang="en-US" sz="2300" dirty="0" smtClean="0">
                <a:solidFill>
                  <a:srgbClr val="FF0000"/>
                </a:solidFill>
              </a:rPr>
              <a:t>Eight </a:t>
            </a:r>
            <a:r>
              <a:rPr lang="en-US" sz="2300" dirty="0">
                <a:solidFill>
                  <a:srgbClr val="FF0000"/>
                </a:solidFill>
              </a:rPr>
              <a:t>years after starting he is making a living. If he can find a few more customers he can expand because he isn't yet using all the space he has</a:t>
            </a:r>
            <a:r>
              <a:rPr lang="en-US" sz="2300" dirty="0" smtClean="0">
                <a:solidFill>
                  <a:srgbClr val="FF0000"/>
                </a:solidFill>
              </a:rPr>
              <a:t>.</a:t>
            </a:r>
          </a:p>
          <a:p>
            <a:pPr>
              <a:buClr>
                <a:schemeClr val="accent6">
                  <a:lumMod val="50000"/>
                </a:schemeClr>
              </a:buClr>
            </a:pPr>
            <a:r>
              <a:rPr lang="en-US" sz="2300" b="1" dirty="0">
                <a:solidFill>
                  <a:srgbClr val="FF0000"/>
                </a:solidFill>
              </a:rPr>
              <a:t>Do this</a:t>
            </a:r>
          </a:p>
          <a:p>
            <a:pPr marL="406400" indent="-406400">
              <a:buClr>
                <a:schemeClr val="accent6">
                  <a:lumMod val="50000"/>
                </a:schemeClr>
              </a:buClr>
              <a:buFont typeface="Wingdings 3" panose="05040102010807070707" pitchFamily="18" charset="2"/>
              <a:buChar char=""/>
            </a:pPr>
            <a:r>
              <a:rPr lang="en-US" sz="2300" dirty="0">
                <a:solidFill>
                  <a:srgbClr val="FF0000"/>
                </a:solidFill>
              </a:rPr>
              <a:t>Using all of the words below, explain what happened in the story above, in just four sentences. The key words: market, investment, competition, supply, costs, prices, sales revenue and profit</a:t>
            </a:r>
            <a:r>
              <a:rPr lang="en-US" sz="2300" dirty="0" smtClean="0">
                <a:solidFill>
                  <a:srgbClr val="FF0000"/>
                </a:solidFill>
              </a:rPr>
              <a:t>.</a:t>
            </a:r>
            <a:endParaRPr lang="en-US" sz="23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b="1" dirty="0" smtClean="0"/>
              <a:t>4.4 – Scarcity – Incentives - Scenario</a:t>
            </a:r>
          </a:p>
        </p:txBody>
      </p:sp>
      <p:pic>
        <p:nvPicPr>
          <p:cNvPr id="10244" name="Picture 4" descr="Image result for herbs on a menu"/>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32240" y="2508407"/>
            <a:ext cx="2098204" cy="2288745"/>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herbs and vegetab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1096426"/>
            <a:ext cx="2098204" cy="1258922"/>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Image result for vegetarian restaurant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5023699"/>
            <a:ext cx="2098204" cy="1573653"/>
          </a:xfrm>
          <a:prstGeom prst="rect">
            <a:avLst/>
          </a:prstGeom>
          <a:noFill/>
          <a:extLst>
            <a:ext uri="{909E8E84-426E-40DD-AFC4-6F175D3DCCD1}">
              <a14:hiddenFill xmlns:a14="http://schemas.microsoft.com/office/drawing/2010/main">
                <a:solidFill>
                  <a:srgbClr val="FFFFFF"/>
                </a:solidFill>
              </a14:hiddenFill>
            </a:ext>
          </a:extLst>
        </p:spPr>
      </p:pic>
      <p:sp>
        <p:nvSpPr>
          <p:cNvPr id="8" name="Round Same Side Corner Rectangle 7">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23</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89946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480721" cy="5693866"/>
          </a:xfrm>
          <a:prstGeom prst="rect">
            <a:avLst/>
          </a:prstGeom>
        </p:spPr>
        <p:txBody>
          <a:bodyPr wrap="square">
            <a:spAutoFit/>
          </a:bodyPr>
          <a:lstStyle/>
          <a:p>
            <a:pPr marL="465138" indent="-465138">
              <a:buClr>
                <a:schemeClr val="accent6">
                  <a:lumMod val="50000"/>
                </a:schemeClr>
              </a:buClr>
              <a:buFont typeface="Wingdings 3" panose="05040102010807070707" pitchFamily="18" charset="2"/>
              <a:buChar char=""/>
            </a:pPr>
            <a:r>
              <a:rPr lang="en-US" sz="2600" dirty="0"/>
              <a:t>We have been exploring what makes businesses want to supply their product. Markets always have two groups of players. On one side of the market there are businesses supplying products. On the other there are customers who want to buy them. These customers create the demand for the product. </a:t>
            </a:r>
            <a:endParaRPr lang="en-US" sz="2600" dirty="0" smtClean="0"/>
          </a:p>
          <a:p>
            <a:pPr marL="465138" indent="-465138">
              <a:buClr>
                <a:schemeClr val="accent6">
                  <a:lumMod val="50000"/>
                </a:schemeClr>
              </a:buClr>
              <a:buFont typeface="Wingdings 3" panose="05040102010807070707" pitchFamily="18" charset="2"/>
              <a:buChar char=""/>
            </a:pPr>
            <a:r>
              <a:rPr lang="en-US" sz="2600" dirty="0" smtClean="0"/>
              <a:t>The </a:t>
            </a:r>
            <a:r>
              <a:rPr lang="en-US" sz="2600" dirty="0"/>
              <a:t>more suppliers there are for any particular product, the more competitive the market will be. The more customers there are, the better the chances for the suppliers to make a profit.</a:t>
            </a:r>
          </a:p>
        </p:txBody>
      </p:sp>
      <p:sp>
        <p:nvSpPr>
          <p:cNvPr id="6" name="Title 1"/>
          <p:cNvSpPr>
            <a:spLocks noGrp="1"/>
          </p:cNvSpPr>
          <p:nvPr>
            <p:ph type="title"/>
          </p:nvPr>
        </p:nvSpPr>
        <p:spPr>
          <a:xfrm>
            <a:off x="35496" y="72008"/>
            <a:ext cx="7704856" cy="548680"/>
          </a:xfrm>
        </p:spPr>
        <p:txBody>
          <a:bodyPr>
            <a:noAutofit/>
          </a:bodyPr>
          <a:lstStyle/>
          <a:p>
            <a:r>
              <a:rPr lang="en-GB" dirty="0" smtClean="0"/>
              <a:t>4.4 </a:t>
            </a:r>
            <a:r>
              <a:rPr lang="en-GB" dirty="0"/>
              <a:t>– Supply – Markets</a:t>
            </a:r>
            <a:endParaRPr lang="en-GB" b="1" dirty="0" smtClean="0"/>
          </a:p>
        </p:txBody>
      </p:sp>
      <p:pic>
        <p:nvPicPr>
          <p:cNvPr id="15362" name="Picture 2" descr="Image result for egypt business marke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32240" y="1092200"/>
            <a:ext cx="2077244" cy="1432944"/>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Image result for current egyptian econom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2863942"/>
            <a:ext cx="2077244" cy="1645178"/>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Image result for current egyptian economy"/>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732240" y="4653136"/>
            <a:ext cx="2077244" cy="1908786"/>
          </a:xfrm>
          <a:prstGeom prst="rect">
            <a:avLst/>
          </a:prstGeom>
          <a:noFill/>
          <a:extLst>
            <a:ext uri="{909E8E84-426E-40DD-AFC4-6F175D3DCCD1}">
              <a14:hiddenFill xmlns:a14="http://schemas.microsoft.com/office/drawing/2010/main">
                <a:solidFill>
                  <a:srgbClr val="FFFFFF"/>
                </a:solidFill>
              </a14:hiddenFill>
            </a:ext>
          </a:extLst>
        </p:spPr>
      </p:pic>
      <p:sp>
        <p:nvSpPr>
          <p:cNvPr id="9" name="Round Same Side Corner Rectangle 8">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23</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182158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8640961" cy="5516895"/>
          </a:xfrm>
          <a:prstGeom prst="rect">
            <a:avLst/>
          </a:prstGeom>
        </p:spPr>
        <p:txBody>
          <a:bodyPr wrap="square">
            <a:spAutoFit/>
          </a:bodyPr>
          <a:lstStyle/>
          <a:p>
            <a:pPr marL="465138" indent="-465138">
              <a:buClr>
                <a:schemeClr val="accent6">
                  <a:lumMod val="50000"/>
                </a:schemeClr>
              </a:buClr>
              <a:buFont typeface="Wingdings 3" panose="05040102010807070707" pitchFamily="18" charset="2"/>
              <a:buChar char=""/>
            </a:pPr>
            <a:r>
              <a:rPr lang="en-US" sz="2360" b="1" dirty="0">
                <a:solidFill>
                  <a:srgbClr val="FF0000"/>
                </a:solidFill>
              </a:rPr>
              <a:t>Scarcity</a:t>
            </a:r>
            <a:r>
              <a:rPr lang="en-US" sz="2360" dirty="0">
                <a:solidFill>
                  <a:srgbClr val="FF0000"/>
                </a:solidFill>
              </a:rPr>
              <a:t> </a:t>
            </a:r>
            <a:r>
              <a:rPr lang="en-US" sz="2360" dirty="0"/>
              <a:t>refers to a situation in which people want to buy more of a product than is currently being produced.</a:t>
            </a:r>
          </a:p>
          <a:p>
            <a:pPr marL="465138" indent="-465138">
              <a:buClr>
                <a:schemeClr val="accent6">
                  <a:lumMod val="50000"/>
                </a:schemeClr>
              </a:buClr>
              <a:buFont typeface="Wingdings 3" panose="05040102010807070707" pitchFamily="18" charset="2"/>
              <a:buChar char=""/>
            </a:pPr>
            <a:r>
              <a:rPr lang="en-US" sz="2360" b="1" dirty="0">
                <a:solidFill>
                  <a:srgbClr val="FF0000"/>
                </a:solidFill>
              </a:rPr>
              <a:t>Incentives</a:t>
            </a:r>
            <a:r>
              <a:rPr lang="en-US" sz="2360" dirty="0">
                <a:solidFill>
                  <a:srgbClr val="FF0000"/>
                </a:solidFill>
              </a:rPr>
              <a:t> </a:t>
            </a:r>
            <a:r>
              <a:rPr lang="en-US" sz="2360" dirty="0"/>
              <a:t>are financial and other rewards that can induce people to behave in a certain way. For example, the prospect of profit acts as an incentive that encourages businesses to produce more or to develop a new or different product.</a:t>
            </a:r>
          </a:p>
          <a:p>
            <a:pPr marL="465138" indent="-465138">
              <a:buClr>
                <a:schemeClr val="accent6">
                  <a:lumMod val="50000"/>
                </a:schemeClr>
              </a:buClr>
              <a:buFont typeface="Wingdings 3" panose="05040102010807070707" pitchFamily="18" charset="2"/>
              <a:buChar char=""/>
            </a:pPr>
            <a:r>
              <a:rPr lang="en-US" sz="2360" b="1" dirty="0">
                <a:solidFill>
                  <a:srgbClr val="FF0000"/>
                </a:solidFill>
              </a:rPr>
              <a:t>Supply</a:t>
            </a:r>
            <a:r>
              <a:rPr lang="en-US" sz="2360" dirty="0">
                <a:solidFill>
                  <a:srgbClr val="FF0000"/>
                </a:solidFill>
              </a:rPr>
              <a:t> </a:t>
            </a:r>
            <a:r>
              <a:rPr lang="en-US" sz="2360" dirty="0"/>
              <a:t>is one element in the market system. Market forces create incentives to supply particular types of product that customers want. The more scarce the product is, the higher the price and the profit will be when supplying it.</a:t>
            </a:r>
          </a:p>
          <a:p>
            <a:pPr marL="465138" indent="-465138">
              <a:buClr>
                <a:schemeClr val="accent6">
                  <a:lumMod val="50000"/>
                </a:schemeClr>
              </a:buClr>
              <a:buFont typeface="Wingdings 3" panose="05040102010807070707" pitchFamily="18" charset="2"/>
              <a:buChar char=""/>
            </a:pPr>
            <a:r>
              <a:rPr lang="en-US" sz="2360" b="1" dirty="0">
                <a:solidFill>
                  <a:srgbClr val="FF0000"/>
                </a:solidFill>
              </a:rPr>
              <a:t>Demand</a:t>
            </a:r>
            <a:r>
              <a:rPr lang="en-US" sz="2360" dirty="0">
                <a:solidFill>
                  <a:srgbClr val="FF0000"/>
                </a:solidFill>
              </a:rPr>
              <a:t> </a:t>
            </a:r>
            <a:r>
              <a:rPr lang="en-US" sz="2360" dirty="0"/>
              <a:t>refers to the other element in the market system, the amount of a product that customers want to buy. This will vary with the price: if it is high, there will be fewer customers. </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4.4 – Supply – Markets</a:t>
            </a:r>
          </a:p>
        </p:txBody>
      </p:sp>
      <p:sp>
        <p:nvSpPr>
          <p:cNvPr id="5" name="Round Same Side Corner Rectangle 4">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23</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983841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840761" cy="5632311"/>
          </a:xfrm>
          <a:prstGeom prst="rect">
            <a:avLst/>
          </a:prstGeom>
        </p:spPr>
        <p:txBody>
          <a:bodyPr wrap="square">
            <a:spAutoFit/>
          </a:bodyPr>
          <a:lstStyle/>
          <a:p>
            <a:pPr marL="465138" indent="-465138">
              <a:buClr>
                <a:schemeClr val="accent6">
                  <a:lumMod val="50000"/>
                </a:schemeClr>
              </a:buClr>
              <a:buFont typeface="Wingdings 3" panose="05040102010807070707" pitchFamily="18" charset="2"/>
              <a:buChar char=""/>
            </a:pPr>
            <a:r>
              <a:rPr lang="en-US" sz="2400" dirty="0"/>
              <a:t>One good way to find a market is to create one by coming up with an innovative product. </a:t>
            </a:r>
            <a:r>
              <a:rPr lang="en-US" sz="2400" dirty="0" smtClean="0"/>
              <a:t>Steve </a:t>
            </a:r>
            <a:r>
              <a:rPr lang="en-US" sz="2400" dirty="0"/>
              <a:t>Jobs did this with Apple's iPad. Tablet computers had already been invented but they were cumbersome and lacking in user-friendliness. Effectively, Apple redesigned the product so that it worked for a wide range of people. It created a market and the me-too products arrived soon after, providing competition.</a:t>
            </a:r>
          </a:p>
          <a:p>
            <a:pPr marL="465138" indent="-465138">
              <a:buClr>
                <a:schemeClr val="accent6">
                  <a:lumMod val="50000"/>
                </a:schemeClr>
              </a:buClr>
              <a:buFont typeface="Wingdings 3" panose="05040102010807070707" pitchFamily="18" charset="2"/>
              <a:buChar char=""/>
            </a:pPr>
            <a:r>
              <a:rPr lang="en-US" sz="2400" dirty="0"/>
              <a:t>Some products don't have much of a market. Take spaceships for example. </a:t>
            </a:r>
            <a:r>
              <a:rPr lang="en-US" sz="2400" dirty="0" smtClean="0"/>
              <a:t>The </a:t>
            </a:r>
            <a:r>
              <a:rPr lang="en-US" sz="2400" dirty="0"/>
              <a:t>cost of manufacturing space ships is currently too high for there to be many potential </a:t>
            </a:r>
            <a:r>
              <a:rPr lang="en-US" sz="2400" dirty="0" smtClean="0"/>
              <a:t>buyers but there is a government demand.</a:t>
            </a:r>
            <a:endParaRPr lang="en-US" sz="2400" dirty="0"/>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4.4 – Creating a New Market</a:t>
            </a:r>
          </a:p>
        </p:txBody>
      </p:sp>
      <p:pic>
        <p:nvPicPr>
          <p:cNvPr id="17410" name="Picture 2" descr="Image result for first ipa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232399" y="1096426"/>
            <a:ext cx="1597136" cy="2012040"/>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space shut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2399" y="3235716"/>
            <a:ext cx="1597136" cy="1633444"/>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Image result for products with an unusual mark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2398" y="5049782"/>
            <a:ext cx="1597136" cy="1547570"/>
          </a:xfrm>
          <a:prstGeom prst="rect">
            <a:avLst/>
          </a:prstGeom>
          <a:noFill/>
          <a:extLst>
            <a:ext uri="{909E8E84-426E-40DD-AFC4-6F175D3DCCD1}">
              <a14:hiddenFill xmlns:a14="http://schemas.microsoft.com/office/drawing/2010/main">
                <a:solidFill>
                  <a:srgbClr val="FFFFFF"/>
                </a:solidFill>
              </a14:hiddenFill>
            </a:ext>
          </a:extLst>
        </p:spPr>
      </p:pic>
      <p:sp>
        <p:nvSpPr>
          <p:cNvPr id="7" name="Round Same Side Corner Rectangle 6">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608420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480721" cy="5693866"/>
          </a:xfrm>
          <a:prstGeom prst="rect">
            <a:avLst/>
          </a:prstGeom>
        </p:spPr>
        <p:txBody>
          <a:bodyPr wrap="square">
            <a:spAutoFit/>
          </a:bodyPr>
          <a:lstStyle/>
          <a:p>
            <a:pPr marL="465138" indent="-465138">
              <a:buClr>
                <a:schemeClr val="accent6">
                  <a:lumMod val="50000"/>
                </a:schemeClr>
              </a:buClr>
              <a:buFont typeface="Wingdings 3" panose="05040102010807070707" pitchFamily="18" charset="2"/>
              <a:buChar char=""/>
            </a:pPr>
            <a:r>
              <a:rPr lang="en-US" sz="2600" dirty="0"/>
              <a:t>Richard Branson is trying to create a business which would offer trips into space. His specially built aircraft, White Knight, will carry his Space Ship into </a:t>
            </a:r>
            <a:r>
              <a:rPr lang="en-US" sz="2600" dirty="0" smtClean="0"/>
              <a:t>space.</a:t>
            </a:r>
          </a:p>
          <a:p>
            <a:pPr marL="465138" indent="-465138">
              <a:buClr>
                <a:schemeClr val="accent6">
                  <a:lumMod val="50000"/>
                </a:schemeClr>
              </a:buClr>
              <a:buFont typeface="Wingdings 3" panose="05040102010807070707" pitchFamily="18" charset="2"/>
              <a:buChar char=""/>
            </a:pPr>
            <a:r>
              <a:rPr lang="en-US" sz="2600" dirty="0" smtClean="0"/>
              <a:t>Various </a:t>
            </a:r>
            <a:r>
              <a:rPr lang="en-US" sz="2600" dirty="0"/>
              <a:t>celebrities have put down their deposits for brief flights currently priced at US$200,000. Branson isn't quite there yet, but he may be in the market by the time you read this. </a:t>
            </a:r>
            <a:endParaRPr lang="en-US" sz="2600" dirty="0" smtClean="0"/>
          </a:p>
          <a:p>
            <a:pPr marL="465138" indent="-465138">
              <a:buClr>
                <a:schemeClr val="accent6">
                  <a:lumMod val="50000"/>
                </a:schemeClr>
              </a:buClr>
              <a:buFont typeface="Wingdings 3" panose="05040102010807070707" pitchFamily="18" charset="2"/>
              <a:buChar char=""/>
            </a:pPr>
            <a:r>
              <a:rPr lang="en-US" sz="2600" dirty="0" smtClean="0"/>
              <a:t>He's </a:t>
            </a:r>
            <a:r>
              <a:rPr lang="en-US" sz="2600" dirty="0"/>
              <a:t>banking on the idea that if he can supply the product, there will be some people out there who can afford to buy the product and will want to as well.</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4.4 – Creating a New Market</a:t>
            </a:r>
          </a:p>
        </p:txBody>
      </p:sp>
      <p:pic>
        <p:nvPicPr>
          <p:cNvPr id="18434" name="Picture 2" descr="Image result for white knight spaceshi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9478" y="2420888"/>
            <a:ext cx="2130994" cy="1302951"/>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Image result for richard branson quot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9476" y="1096427"/>
            <a:ext cx="2130995" cy="1179531"/>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Image result for white knight spaceship pric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9476" y="3846651"/>
            <a:ext cx="2126544" cy="134822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689477" y="5317692"/>
            <a:ext cx="2126544" cy="1238094"/>
          </a:xfrm>
          <a:prstGeom prst="rect">
            <a:avLst/>
          </a:prstGeom>
        </p:spPr>
      </p:pic>
      <p:sp>
        <p:nvSpPr>
          <p:cNvPr id="11" name="Round Same Side Corner Rectangle 10">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538483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6035864" cy="5262979"/>
          </a:xfrm>
          <a:prstGeom prst="rect">
            <a:avLst/>
          </a:prstGeom>
        </p:spPr>
        <p:txBody>
          <a:bodyPr wrap="square">
            <a:spAutoFit/>
          </a:bodyPr>
          <a:lstStyle/>
          <a:p>
            <a:pPr marL="465138" indent="-465138">
              <a:buClr>
                <a:schemeClr val="accent6">
                  <a:lumMod val="50000"/>
                </a:schemeClr>
              </a:buClr>
              <a:buFont typeface="Wingdings 3" panose="05040102010807070707" pitchFamily="18" charset="2"/>
              <a:buChar char=""/>
            </a:pPr>
            <a:r>
              <a:rPr lang="en-US" sz="2800" dirty="0"/>
              <a:t>Innovation can be much less complicated than this. However, using new technologies can create many opportunities for businesses. They may use them to create and supply new products. </a:t>
            </a:r>
            <a:endParaRPr lang="en-US" sz="2800" dirty="0" smtClean="0"/>
          </a:p>
          <a:p>
            <a:pPr marL="465138" indent="-465138">
              <a:buClr>
                <a:schemeClr val="accent6">
                  <a:lumMod val="50000"/>
                </a:schemeClr>
              </a:buClr>
              <a:buFont typeface="Wingdings 3" panose="05040102010807070707" pitchFamily="18" charset="2"/>
              <a:buChar char=""/>
            </a:pPr>
            <a:r>
              <a:rPr lang="en-US" sz="2800" dirty="0" smtClean="0"/>
              <a:t>Or </a:t>
            </a:r>
            <a:r>
              <a:rPr lang="en-US" sz="2800" dirty="0"/>
              <a:t>they may produce existing products in a more efficient way, thus reducing costs and perhaps also prices, and so increasing sales revenue</a:t>
            </a:r>
            <a:r>
              <a:rPr lang="en-US" sz="2800" dirty="0" smtClean="0"/>
              <a:t>.</a:t>
            </a:r>
          </a:p>
        </p:txBody>
      </p:sp>
      <p:sp>
        <p:nvSpPr>
          <p:cNvPr id="6" name="Title 1"/>
          <p:cNvSpPr>
            <a:spLocks noGrp="1"/>
          </p:cNvSpPr>
          <p:nvPr>
            <p:ph type="title"/>
          </p:nvPr>
        </p:nvSpPr>
        <p:spPr>
          <a:xfrm>
            <a:off x="35496" y="72008"/>
            <a:ext cx="7704856" cy="548680"/>
          </a:xfrm>
        </p:spPr>
        <p:txBody>
          <a:bodyPr>
            <a:noAutofit/>
          </a:bodyPr>
          <a:lstStyle/>
          <a:p>
            <a:r>
              <a:rPr lang="en-GB" sz="4000" b="1" dirty="0" smtClean="0"/>
              <a:t>4.4 – Innovation</a:t>
            </a:r>
          </a:p>
        </p:txBody>
      </p:sp>
      <p:pic>
        <p:nvPicPr>
          <p:cNvPr id="19458" name="Picture 2" descr="Image result for innovative produc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287383" y="1124744"/>
            <a:ext cx="2533089" cy="176344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 result for innovative produc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7383" y="2996952"/>
            <a:ext cx="2529060" cy="1728192"/>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Image result for innovative produc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287383" y="4833907"/>
            <a:ext cx="2533089" cy="1783188"/>
          </a:xfrm>
          <a:prstGeom prst="rect">
            <a:avLst/>
          </a:prstGeom>
          <a:noFill/>
          <a:extLst>
            <a:ext uri="{909E8E84-426E-40DD-AFC4-6F175D3DCCD1}">
              <a14:hiddenFill xmlns:a14="http://schemas.microsoft.com/office/drawing/2010/main">
                <a:solidFill>
                  <a:srgbClr val="FFFFFF"/>
                </a:solidFill>
              </a14:hiddenFill>
            </a:ext>
          </a:extLst>
        </p:spPr>
      </p:pic>
      <p:sp>
        <p:nvSpPr>
          <p:cNvPr id="11" name="Round Same Side Corner Rectangle 10">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4057552"/>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8" y="1096426"/>
            <a:ext cx="6768754" cy="5563061"/>
          </a:xfrm>
          <a:prstGeom prst="rect">
            <a:avLst/>
          </a:prstGeom>
        </p:spPr>
        <p:txBody>
          <a:bodyPr wrap="square">
            <a:spAutoFit/>
          </a:bodyPr>
          <a:lstStyle/>
          <a:p>
            <a:pPr marL="465138" indent="-465138">
              <a:buClr>
                <a:schemeClr val="accent6">
                  <a:lumMod val="50000"/>
                </a:schemeClr>
              </a:buClr>
              <a:buFont typeface="Wingdings 3" panose="05040102010807070707" pitchFamily="18" charset="2"/>
              <a:buChar char=""/>
            </a:pPr>
            <a:r>
              <a:rPr lang="en-US" sz="2370" dirty="0"/>
              <a:t>We have </a:t>
            </a:r>
            <a:r>
              <a:rPr lang="en-US" sz="2370" dirty="0" smtClean="0"/>
              <a:t>seen </a:t>
            </a:r>
            <a:r>
              <a:rPr lang="en-US" sz="2370" dirty="0"/>
              <a:t>that popular products sell for good prices and create an incentive to supply the product. But there are other important influences too. Rising </a:t>
            </a:r>
            <a:r>
              <a:rPr lang="en-US" sz="2370" dirty="0" smtClean="0"/>
              <a:t>production costs may </a:t>
            </a:r>
            <a:r>
              <a:rPr lang="en-US" sz="2370" dirty="0"/>
              <a:t>mean that prices have to rise; </a:t>
            </a:r>
            <a:r>
              <a:rPr lang="en-US" sz="2370" dirty="0" smtClean="0"/>
              <a:t>this may cause </a:t>
            </a:r>
            <a:r>
              <a:rPr lang="en-US" sz="2370" dirty="0"/>
              <a:t>customers to buy less of the product</a:t>
            </a:r>
            <a:r>
              <a:rPr lang="en-US" sz="2370" dirty="0" smtClean="0"/>
              <a:t>. The </a:t>
            </a:r>
            <a:r>
              <a:rPr lang="en-US" sz="2370" dirty="0"/>
              <a:t>business will i</a:t>
            </a:r>
            <a:r>
              <a:rPr lang="en-US" sz="2370" dirty="0" smtClean="0"/>
              <a:t>nevitably have </a:t>
            </a:r>
            <a:r>
              <a:rPr lang="en-US" sz="2370" dirty="0"/>
              <a:t>to reduce output.</a:t>
            </a:r>
          </a:p>
          <a:p>
            <a:pPr marL="465138" indent="-465138">
              <a:buClr>
                <a:schemeClr val="accent6">
                  <a:lumMod val="50000"/>
                </a:schemeClr>
              </a:buClr>
              <a:buFont typeface="Wingdings 3" panose="05040102010807070707" pitchFamily="18" charset="2"/>
              <a:buChar char=""/>
            </a:pPr>
            <a:r>
              <a:rPr lang="en-US" sz="2370" dirty="0"/>
              <a:t>Technology is enormously important and not just because it leads to the creation of new products. </a:t>
            </a:r>
            <a:r>
              <a:rPr lang="en-US" sz="2370" dirty="0" smtClean="0"/>
              <a:t>This can lead </a:t>
            </a:r>
            <a:r>
              <a:rPr lang="en-US" sz="2370" dirty="0"/>
              <a:t>to costs being cut as more efficient production methods are developed. This means that prices can be reduced, sales </a:t>
            </a:r>
            <a:r>
              <a:rPr lang="en-US" sz="2370" dirty="0" smtClean="0"/>
              <a:t>increase </a:t>
            </a:r>
            <a:r>
              <a:rPr lang="en-US" sz="2370" dirty="0"/>
              <a:t>and more will be supplied. The process may open up a mass market.</a:t>
            </a:r>
          </a:p>
        </p:txBody>
      </p:sp>
      <p:sp>
        <p:nvSpPr>
          <p:cNvPr id="6" name="Title 1"/>
          <p:cNvSpPr>
            <a:spLocks noGrp="1"/>
          </p:cNvSpPr>
          <p:nvPr>
            <p:ph type="title"/>
          </p:nvPr>
        </p:nvSpPr>
        <p:spPr>
          <a:xfrm>
            <a:off x="35496" y="72008"/>
            <a:ext cx="7704856" cy="548680"/>
          </a:xfrm>
        </p:spPr>
        <p:txBody>
          <a:bodyPr>
            <a:noAutofit/>
          </a:bodyPr>
          <a:lstStyle/>
          <a:p>
            <a:r>
              <a:rPr lang="en-GB" b="1" dirty="0" smtClean="0"/>
              <a:t>4.4 – Factors that Affect Supply</a:t>
            </a:r>
          </a:p>
        </p:txBody>
      </p:sp>
      <p:sp>
        <p:nvSpPr>
          <p:cNvPr id="7" name="Round Same Side Corner Rectangle 6">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pic>
        <p:nvPicPr>
          <p:cNvPr id="21506" name="Picture 2" descr="Image result for factors that affect supp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122184"/>
            <a:ext cx="1876464" cy="2097746"/>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Image result for factors that affect supply"/>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948264" y="3349439"/>
            <a:ext cx="1876464" cy="1303697"/>
          </a:xfrm>
          <a:prstGeom prst="rect">
            <a:avLst/>
          </a:prstGeom>
          <a:noFill/>
          <a:extLst>
            <a:ext uri="{909E8E84-426E-40DD-AFC4-6F175D3DCCD1}">
              <a14:hiddenFill xmlns:a14="http://schemas.microsoft.com/office/drawing/2010/main">
                <a:solidFill>
                  <a:srgbClr val="FFFFFF"/>
                </a:solidFill>
              </a14:hiddenFill>
            </a:ext>
          </a:extLst>
        </p:spPr>
      </p:pic>
      <p:pic>
        <p:nvPicPr>
          <p:cNvPr id="21510" name="Picture 6" descr="Image result for factors that affect supply"/>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340587" y="4782644"/>
            <a:ext cx="975829" cy="1850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597018"/>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b="1" dirty="0" smtClean="0"/>
              <a:t>4.4 – Factors that Affect Supply</a:t>
            </a:r>
          </a:p>
        </p:txBody>
      </p:sp>
      <p:pic>
        <p:nvPicPr>
          <p:cNvPr id="20482" name="Picture 2" descr="Image result for factors that affect supp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764" y="1082773"/>
            <a:ext cx="8539708" cy="5587410"/>
          </a:xfrm>
          <a:prstGeom prst="rect">
            <a:avLst/>
          </a:prstGeom>
          <a:noFill/>
          <a:extLst>
            <a:ext uri="{909E8E84-426E-40DD-AFC4-6F175D3DCCD1}">
              <a14:hiddenFill xmlns:a14="http://schemas.microsoft.com/office/drawing/2010/main">
                <a:solidFill>
                  <a:srgbClr val="FFFFFF"/>
                </a:solidFill>
              </a14:hiddenFill>
            </a:ext>
          </a:extLst>
        </p:spPr>
      </p:pic>
      <p:sp>
        <p:nvSpPr>
          <p:cNvPr id="5" name="Round Same Side Corner Rectangle 4">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9620094"/>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b="1" dirty="0" smtClean="0"/>
              <a:t>4 – Questions – January 2012</a:t>
            </a:r>
          </a:p>
        </p:txBody>
      </p:sp>
      <p:sp>
        <p:nvSpPr>
          <p:cNvPr id="3" name="Rectangle 2"/>
          <p:cNvSpPr/>
          <p:nvPr/>
        </p:nvSpPr>
        <p:spPr>
          <a:xfrm>
            <a:off x="288032" y="1124744"/>
            <a:ext cx="8532440" cy="5632311"/>
          </a:xfrm>
          <a:prstGeom prst="rect">
            <a:avLst/>
          </a:prstGeom>
        </p:spPr>
        <p:txBody>
          <a:bodyPr wrap="square">
            <a:spAutoFit/>
          </a:bodyPr>
          <a:lstStyle/>
          <a:p>
            <a:pPr>
              <a:tabLst>
                <a:tab pos="8350250" algn="r"/>
              </a:tabLst>
            </a:pPr>
            <a:r>
              <a:rPr lang="en-US" dirty="0">
                <a:solidFill>
                  <a:srgbClr val="FF0000"/>
                </a:solidFill>
              </a:rPr>
              <a:t>2 (a) If the price of Apple iPhones increases, the company would be willing to </a:t>
            </a:r>
            <a:r>
              <a:rPr lang="en-US" dirty="0" smtClean="0">
                <a:solidFill>
                  <a:srgbClr val="FF0000"/>
                </a:solidFill>
              </a:rPr>
              <a:t>supply more because	(1</a:t>
            </a:r>
            <a:r>
              <a:rPr lang="en-US" dirty="0">
                <a:solidFill>
                  <a:srgbClr val="FF0000"/>
                </a:solidFill>
              </a:rPr>
              <a:t>)</a:t>
            </a:r>
          </a:p>
          <a:p>
            <a:pPr marL="690563" indent="-396875">
              <a:buFont typeface="+mj-lt"/>
              <a:buAutoNum type="alphaLcParenR"/>
              <a:tabLst>
                <a:tab pos="8350250" algn="r"/>
              </a:tabLst>
            </a:pPr>
            <a:r>
              <a:rPr lang="en-US" dirty="0" smtClean="0">
                <a:solidFill>
                  <a:srgbClr val="FF0000"/>
                </a:solidFill>
              </a:rPr>
              <a:t>Producing </a:t>
            </a:r>
            <a:r>
              <a:rPr lang="en-US" dirty="0">
                <a:solidFill>
                  <a:srgbClr val="FF0000"/>
                </a:solidFill>
              </a:rPr>
              <a:t>Apple iPhones had become more profitable</a:t>
            </a:r>
          </a:p>
          <a:p>
            <a:pPr marL="690563" indent="-396875">
              <a:buFont typeface="+mj-lt"/>
              <a:buAutoNum type="alphaLcParenR"/>
              <a:tabLst>
                <a:tab pos="8350250" algn="r"/>
              </a:tabLst>
            </a:pPr>
            <a:r>
              <a:rPr lang="en-US" dirty="0" smtClean="0">
                <a:solidFill>
                  <a:srgbClr val="FF0000"/>
                </a:solidFill>
              </a:rPr>
              <a:t>Costs </a:t>
            </a:r>
            <a:r>
              <a:rPr lang="en-US" dirty="0">
                <a:solidFill>
                  <a:srgbClr val="FF0000"/>
                </a:solidFill>
              </a:rPr>
              <a:t>of producing iPhones had recently increased</a:t>
            </a:r>
          </a:p>
          <a:p>
            <a:pPr marL="690563" indent="-396875">
              <a:buFont typeface="+mj-lt"/>
              <a:buAutoNum type="alphaLcParenR"/>
              <a:tabLst>
                <a:tab pos="8350250" algn="r"/>
              </a:tabLst>
            </a:pPr>
            <a:r>
              <a:rPr lang="en-US" dirty="0" smtClean="0">
                <a:solidFill>
                  <a:srgbClr val="FF0000"/>
                </a:solidFill>
              </a:rPr>
              <a:t>VAT </a:t>
            </a:r>
            <a:r>
              <a:rPr lang="en-US" dirty="0">
                <a:solidFill>
                  <a:srgbClr val="FF0000"/>
                </a:solidFill>
              </a:rPr>
              <a:t>on mobile phones had increased</a:t>
            </a:r>
          </a:p>
          <a:p>
            <a:pPr marL="690563" indent="-396875">
              <a:buFont typeface="+mj-lt"/>
              <a:buAutoNum type="alphaLcParenR"/>
              <a:tabLst>
                <a:tab pos="8350250" algn="r"/>
              </a:tabLst>
            </a:pPr>
            <a:r>
              <a:rPr lang="en-US" dirty="0" smtClean="0">
                <a:solidFill>
                  <a:srgbClr val="FF0000"/>
                </a:solidFill>
              </a:rPr>
              <a:t>Prices </a:t>
            </a:r>
            <a:r>
              <a:rPr lang="en-US" dirty="0">
                <a:solidFill>
                  <a:srgbClr val="FF0000"/>
                </a:solidFill>
              </a:rPr>
              <a:t>of competitors’ mobile phones had </a:t>
            </a:r>
            <a:r>
              <a:rPr lang="en-US" dirty="0" smtClean="0">
                <a:solidFill>
                  <a:srgbClr val="FF0000"/>
                </a:solidFill>
              </a:rPr>
              <a:t>fallen</a:t>
            </a:r>
          </a:p>
          <a:p>
            <a:pPr marL="293688">
              <a:tabLst>
                <a:tab pos="293688" algn="l"/>
                <a:tab pos="8350250" algn="r"/>
              </a:tabLst>
            </a:pPr>
            <a:r>
              <a:rPr lang="en-US" b="1" dirty="0" smtClean="0">
                <a:solidFill>
                  <a:srgbClr val="FF0000"/>
                </a:solidFill>
              </a:rPr>
              <a:t>Answer [   ]</a:t>
            </a:r>
          </a:p>
          <a:p>
            <a:pPr marL="396875" indent="-396875">
              <a:buFont typeface="+mj-lt"/>
              <a:buAutoNum type="alphaLcParenR" startAt="2"/>
              <a:tabLst>
                <a:tab pos="8350250" algn="r"/>
              </a:tabLst>
            </a:pPr>
            <a:r>
              <a:rPr lang="en-GB" dirty="0" smtClean="0">
                <a:solidFill>
                  <a:srgbClr val="FF0000"/>
                </a:solidFill>
              </a:rPr>
              <a:t>Explain your answer.	[3]</a:t>
            </a:r>
          </a:p>
          <a:p>
            <a:pPr>
              <a:lnSpc>
                <a:spcPct val="150000"/>
              </a:lnSpc>
              <a:tabLst>
                <a:tab pos="8350250" algn="r"/>
              </a:tabLst>
            </a:pPr>
            <a:r>
              <a:rPr lang="en-GB"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u="sng" dirty="0" smtClean="0">
                <a:solidFill>
                  <a:srgbClr val="FF0000"/>
                </a:solidFill>
              </a:rPr>
              <a:t>(</a:t>
            </a:r>
            <a:r>
              <a:rPr lang="en-US" b="1" u="sng" dirty="0">
                <a:solidFill>
                  <a:srgbClr val="FF0000"/>
                </a:solidFill>
              </a:rPr>
              <a:t>Total for Question 2 = 4 marks)</a:t>
            </a:r>
            <a:endParaRPr lang="en-GB" u="sng" dirty="0">
              <a:solidFill>
                <a:srgbClr val="FF0000"/>
              </a:solidFill>
            </a:endParaRPr>
          </a:p>
        </p:txBody>
      </p:sp>
      <p:sp>
        <p:nvSpPr>
          <p:cNvPr id="4" name="TextBox 3">
            <a:hlinkClick r:id="rId3" action="ppaction://hlinkfile"/>
          </p:cNvPr>
          <p:cNvSpPr txBox="1"/>
          <p:nvPr/>
        </p:nvSpPr>
        <p:spPr>
          <a:xfrm>
            <a:off x="8431013" y="2060848"/>
            <a:ext cx="497252" cy="707886"/>
          </a:xfrm>
          <a:prstGeom prst="rect">
            <a:avLst/>
          </a:prstGeom>
          <a:noFill/>
        </p:spPr>
        <p:txBody>
          <a:bodyPr wrap="none" rtlCol="0">
            <a:spAutoFit/>
          </a:bodyPr>
          <a:lstStyle/>
          <a:p>
            <a:r>
              <a:rPr lang="en-GB" sz="4000" b="1" dirty="0" smtClean="0">
                <a:solidFill>
                  <a:srgbClr val="FF0000"/>
                </a:solidFill>
              </a:rPr>
              <a:t>?</a:t>
            </a:r>
            <a:endParaRPr lang="en-GB" b="1" dirty="0">
              <a:solidFill>
                <a:srgbClr val="FF0000"/>
              </a:solidFill>
            </a:endParaRPr>
          </a:p>
        </p:txBody>
      </p:sp>
      <p:sp>
        <p:nvSpPr>
          <p:cNvPr id="7" name="Round Same Side Corner Rectangle 6">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866948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b="1" dirty="0" smtClean="0"/>
              <a:t>4 – Questions – January 2012</a:t>
            </a:r>
          </a:p>
        </p:txBody>
      </p:sp>
      <p:sp>
        <p:nvSpPr>
          <p:cNvPr id="3" name="Rectangle 2"/>
          <p:cNvSpPr/>
          <p:nvPr/>
        </p:nvSpPr>
        <p:spPr>
          <a:xfrm>
            <a:off x="288032" y="1124744"/>
            <a:ext cx="8532440" cy="5252720"/>
          </a:xfrm>
          <a:prstGeom prst="rect">
            <a:avLst/>
          </a:prstGeom>
        </p:spPr>
        <p:txBody>
          <a:bodyPr wrap="square">
            <a:spAutoFit/>
          </a:bodyPr>
          <a:lstStyle/>
          <a:p>
            <a:pPr marL="342900" indent="-342900">
              <a:buFont typeface="+mj-lt"/>
              <a:buAutoNum type="arabicPeriod" startAt="6"/>
              <a:tabLst>
                <a:tab pos="8350250" algn="r"/>
              </a:tabLst>
            </a:pPr>
            <a:r>
              <a:rPr lang="en-US" dirty="0" smtClean="0">
                <a:solidFill>
                  <a:srgbClr val="FF0000"/>
                </a:solidFill>
              </a:rPr>
              <a:t>(</a:t>
            </a:r>
            <a:r>
              <a:rPr lang="en-US" dirty="0">
                <a:solidFill>
                  <a:srgbClr val="FF0000"/>
                </a:solidFill>
              </a:rPr>
              <a:t>a) High street retailer, Marks and Spencer, has become more market orientated </a:t>
            </a:r>
            <a:r>
              <a:rPr lang="en-US" dirty="0" smtClean="0">
                <a:solidFill>
                  <a:srgbClr val="FF0000"/>
                </a:solidFill>
              </a:rPr>
              <a:t>in </a:t>
            </a:r>
            <a:r>
              <a:rPr lang="en-GB" dirty="0" smtClean="0">
                <a:solidFill>
                  <a:srgbClr val="FF0000"/>
                </a:solidFill>
              </a:rPr>
              <a:t>recent years.</a:t>
            </a:r>
            <a:br>
              <a:rPr lang="en-GB" dirty="0" smtClean="0">
                <a:solidFill>
                  <a:srgbClr val="FF0000"/>
                </a:solidFill>
              </a:rPr>
            </a:br>
            <a:r>
              <a:rPr lang="en-US" dirty="0" smtClean="0">
                <a:solidFill>
                  <a:srgbClr val="FF0000"/>
                </a:solidFill>
              </a:rPr>
              <a:t>Each </a:t>
            </a:r>
            <a:r>
              <a:rPr lang="en-US" dirty="0">
                <a:solidFill>
                  <a:srgbClr val="FF0000"/>
                </a:solidFill>
              </a:rPr>
              <a:t>of the following is a likely benefit of market orientation, </a:t>
            </a:r>
            <a:r>
              <a:rPr lang="en-US" b="1" dirty="0" smtClean="0">
                <a:solidFill>
                  <a:srgbClr val="FF0000"/>
                </a:solidFill>
              </a:rPr>
              <a:t>except	</a:t>
            </a:r>
            <a:r>
              <a:rPr lang="en-GB" b="1" dirty="0" smtClean="0">
                <a:solidFill>
                  <a:srgbClr val="FF0000"/>
                </a:solidFill>
              </a:rPr>
              <a:t>(1</a:t>
            </a:r>
            <a:r>
              <a:rPr lang="en-GB" b="1" dirty="0">
                <a:solidFill>
                  <a:srgbClr val="FF0000"/>
                </a:solidFill>
              </a:rPr>
              <a:t>)</a:t>
            </a:r>
          </a:p>
          <a:p>
            <a:pPr marL="690563" indent="-342900">
              <a:buFont typeface="+mj-lt"/>
              <a:buAutoNum type="alphaLcParenR"/>
              <a:tabLst>
                <a:tab pos="8350250" algn="r"/>
              </a:tabLst>
            </a:pPr>
            <a:r>
              <a:rPr lang="en-GB" dirty="0" smtClean="0">
                <a:solidFill>
                  <a:srgbClr val="FF0000"/>
                </a:solidFill>
              </a:rPr>
              <a:t>Sales </a:t>
            </a:r>
            <a:r>
              <a:rPr lang="en-GB" dirty="0">
                <a:solidFill>
                  <a:srgbClr val="FF0000"/>
                </a:solidFill>
              </a:rPr>
              <a:t>revenue increases</a:t>
            </a:r>
          </a:p>
          <a:p>
            <a:pPr marL="690563" indent="-342900">
              <a:buFont typeface="+mj-lt"/>
              <a:buAutoNum type="alphaLcParenR"/>
              <a:tabLst>
                <a:tab pos="8350250" algn="r"/>
              </a:tabLst>
            </a:pPr>
            <a:r>
              <a:rPr lang="en-US" dirty="0" smtClean="0">
                <a:solidFill>
                  <a:srgbClr val="FF0000"/>
                </a:solidFill>
              </a:rPr>
              <a:t>Advertising </a:t>
            </a:r>
            <a:r>
              <a:rPr lang="en-US" dirty="0">
                <a:solidFill>
                  <a:srgbClr val="FF0000"/>
                </a:solidFill>
              </a:rPr>
              <a:t>costs might fall</a:t>
            </a:r>
          </a:p>
          <a:p>
            <a:pPr marL="690563" indent="-342900">
              <a:buFont typeface="+mj-lt"/>
              <a:buAutoNum type="alphaLcParenR"/>
              <a:tabLst>
                <a:tab pos="8350250" algn="r"/>
              </a:tabLst>
            </a:pPr>
            <a:r>
              <a:rPr lang="en-GB" dirty="0" smtClean="0">
                <a:solidFill>
                  <a:srgbClr val="FF0000"/>
                </a:solidFill>
              </a:rPr>
              <a:t>Customer </a:t>
            </a:r>
            <a:r>
              <a:rPr lang="en-GB" dirty="0">
                <a:solidFill>
                  <a:srgbClr val="FF0000"/>
                </a:solidFill>
              </a:rPr>
              <a:t>loyalty increases</a:t>
            </a:r>
          </a:p>
          <a:p>
            <a:pPr marL="690563" indent="-342900">
              <a:buFont typeface="+mj-lt"/>
              <a:buAutoNum type="alphaLcParenR"/>
              <a:tabLst>
                <a:tab pos="8350250" algn="r"/>
              </a:tabLst>
            </a:pPr>
            <a:r>
              <a:rPr lang="en-US" dirty="0" smtClean="0">
                <a:solidFill>
                  <a:srgbClr val="FF0000"/>
                </a:solidFill>
              </a:rPr>
              <a:t>Producers </a:t>
            </a:r>
            <a:r>
              <a:rPr lang="en-US" dirty="0">
                <a:solidFill>
                  <a:srgbClr val="FF0000"/>
                </a:solidFill>
              </a:rPr>
              <a:t>can sell what they want</a:t>
            </a:r>
          </a:p>
          <a:p>
            <a:pPr marL="344488">
              <a:tabLst>
                <a:tab pos="8350250" algn="r"/>
              </a:tabLst>
            </a:pPr>
            <a:r>
              <a:rPr lang="en-GB" dirty="0" smtClean="0">
                <a:solidFill>
                  <a:srgbClr val="FF0000"/>
                </a:solidFill>
              </a:rPr>
              <a:t>Answer  [   ]</a:t>
            </a:r>
            <a:endParaRPr lang="en-GB" dirty="0">
              <a:solidFill>
                <a:srgbClr val="FF0000"/>
              </a:solidFill>
            </a:endParaRPr>
          </a:p>
          <a:p>
            <a:pPr>
              <a:tabLst>
                <a:tab pos="8350250" algn="r"/>
              </a:tabLst>
            </a:pPr>
            <a:r>
              <a:rPr lang="en-GB" dirty="0">
                <a:solidFill>
                  <a:srgbClr val="FF0000"/>
                </a:solidFill>
              </a:rPr>
              <a:t>(b) Explain your answer</a:t>
            </a:r>
            <a:r>
              <a:rPr lang="en-GB" dirty="0" smtClean="0">
                <a:solidFill>
                  <a:srgbClr val="FF0000"/>
                </a:solidFill>
              </a:rPr>
              <a:t>.	</a:t>
            </a:r>
            <a:r>
              <a:rPr lang="en-GB" b="1" dirty="0" smtClean="0">
                <a:solidFill>
                  <a:srgbClr val="FF0000"/>
                </a:solidFill>
              </a:rPr>
              <a:t>(</a:t>
            </a:r>
            <a:r>
              <a:rPr lang="en-GB" b="1" dirty="0">
                <a:solidFill>
                  <a:srgbClr val="FF0000"/>
                </a:solidFill>
              </a:rPr>
              <a:t>3</a:t>
            </a:r>
            <a:r>
              <a:rPr lang="en-GB" b="1" dirty="0" smtClean="0">
                <a:solidFill>
                  <a:srgbClr val="FF0000"/>
                </a:solidFill>
              </a:rPr>
              <a:t>)</a:t>
            </a:r>
          </a:p>
          <a:p>
            <a:pPr>
              <a:lnSpc>
                <a:spcPts val="2600"/>
              </a:lnSpc>
              <a:tabLst>
                <a:tab pos="8350250" algn="r"/>
              </a:tabLst>
            </a:pPr>
            <a:r>
              <a:rPr lang="en-GB" dirty="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u="sng" dirty="0">
                <a:solidFill>
                  <a:srgbClr val="FF0000"/>
                </a:solidFill>
              </a:rPr>
              <a:t>(Total for Question 2 = 4 marks</a:t>
            </a:r>
            <a:r>
              <a:rPr lang="en-US" b="1" u="sng" dirty="0" smtClean="0">
                <a:solidFill>
                  <a:srgbClr val="FF0000"/>
                </a:solidFill>
              </a:rPr>
              <a:t>)</a:t>
            </a:r>
            <a:endParaRPr lang="en-GB" u="sng" dirty="0">
              <a:solidFill>
                <a:srgbClr val="FF0000"/>
              </a:solidFill>
            </a:endParaRPr>
          </a:p>
        </p:txBody>
      </p:sp>
      <p:sp>
        <p:nvSpPr>
          <p:cNvPr id="4" name="TextBox 3">
            <a:hlinkClick r:id="rId3" action="ppaction://hlinkfile"/>
          </p:cNvPr>
          <p:cNvSpPr txBox="1"/>
          <p:nvPr/>
        </p:nvSpPr>
        <p:spPr>
          <a:xfrm>
            <a:off x="8431013" y="1052736"/>
            <a:ext cx="497252" cy="707886"/>
          </a:xfrm>
          <a:prstGeom prst="rect">
            <a:avLst/>
          </a:prstGeom>
          <a:noFill/>
        </p:spPr>
        <p:txBody>
          <a:bodyPr wrap="none" rtlCol="0">
            <a:spAutoFit/>
          </a:bodyPr>
          <a:lstStyle/>
          <a:p>
            <a:r>
              <a:rPr lang="en-GB" sz="4000" b="1" dirty="0" smtClean="0">
                <a:solidFill>
                  <a:srgbClr val="FF0000"/>
                </a:solidFill>
              </a:rPr>
              <a:t>?</a:t>
            </a:r>
            <a:endParaRPr lang="en-GB" b="1" dirty="0">
              <a:solidFill>
                <a:srgbClr val="FF0000"/>
              </a:solidFill>
            </a:endParaRPr>
          </a:p>
        </p:txBody>
      </p:sp>
      <p:sp>
        <p:nvSpPr>
          <p:cNvPr id="5" name="Round Same Side Corner Rectangle 4">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24</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43331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3600" b="1" dirty="0" smtClean="0"/>
              <a:t>4 – How do Markets Work?</a:t>
            </a:r>
          </a:p>
        </p:txBody>
      </p:sp>
      <p:sp>
        <p:nvSpPr>
          <p:cNvPr id="4" name="Rectangle 3"/>
          <p:cNvSpPr/>
          <p:nvPr/>
        </p:nvSpPr>
        <p:spPr>
          <a:xfrm>
            <a:off x="251520" y="3622372"/>
            <a:ext cx="8568951" cy="3046988"/>
          </a:xfrm>
          <a:prstGeom prst="rect">
            <a:avLst/>
          </a:prstGeom>
        </p:spPr>
        <p:txBody>
          <a:bodyPr wrap="square">
            <a:spAutoFit/>
          </a:bodyPr>
          <a:lstStyle/>
          <a:p>
            <a:r>
              <a:rPr lang="en-US" sz="2400" b="1" dirty="0">
                <a:solidFill>
                  <a:srgbClr val="FF0000"/>
                </a:solidFill>
              </a:rPr>
              <a:t>Discussion points</a:t>
            </a:r>
            <a:endParaRPr lang="en-GB" sz="2400" b="1" dirty="0">
              <a:solidFill>
                <a:srgbClr val="FF0000"/>
              </a:solidFill>
            </a:endParaRPr>
          </a:p>
          <a:p>
            <a:pPr marL="457200" lvl="0" indent="-457200">
              <a:buFont typeface="+mj-lt"/>
              <a:buAutoNum type="alphaLcParenR"/>
            </a:pPr>
            <a:r>
              <a:rPr lang="en-US" sz="2400" dirty="0">
                <a:solidFill>
                  <a:srgbClr val="FF0000"/>
                </a:solidFill>
              </a:rPr>
              <a:t>What do all these markets have in common?</a:t>
            </a:r>
            <a:endParaRPr lang="en-GB" sz="2400" dirty="0">
              <a:solidFill>
                <a:srgbClr val="FF0000"/>
              </a:solidFill>
            </a:endParaRPr>
          </a:p>
          <a:p>
            <a:pPr marL="457200" lvl="0" indent="-457200">
              <a:buFont typeface="+mj-lt"/>
              <a:buAutoNum type="alphaLcParenR"/>
            </a:pPr>
            <a:r>
              <a:rPr lang="en-US" sz="2400" dirty="0">
                <a:solidFill>
                  <a:srgbClr val="FF0000"/>
                </a:solidFill>
              </a:rPr>
              <a:t>What kinds of competition will each business face?</a:t>
            </a:r>
            <a:endParaRPr lang="en-GB" sz="2400" dirty="0">
              <a:solidFill>
                <a:srgbClr val="FF0000"/>
              </a:solidFill>
            </a:endParaRPr>
          </a:p>
          <a:p>
            <a:pPr marL="457200" lvl="0" indent="-457200">
              <a:buFont typeface="+mj-lt"/>
              <a:buAutoNum type="alphaLcParenR"/>
            </a:pPr>
            <a:r>
              <a:rPr lang="en-US" sz="2400" dirty="0">
                <a:solidFill>
                  <a:srgbClr val="FF0000"/>
                </a:solidFill>
              </a:rPr>
              <a:t>What will happen to the estate agent if many people are experiencing rising incomes and want to buy bigger houses?</a:t>
            </a:r>
            <a:endParaRPr lang="en-GB" sz="2400" dirty="0">
              <a:solidFill>
                <a:srgbClr val="FF0000"/>
              </a:solidFill>
            </a:endParaRPr>
          </a:p>
          <a:p>
            <a:pPr marL="457200" lvl="0" indent="-457200">
              <a:buFont typeface="+mj-lt"/>
              <a:buAutoNum type="alphaLcParenR"/>
            </a:pPr>
            <a:r>
              <a:rPr lang="en-US" sz="2400" dirty="0">
                <a:solidFill>
                  <a:srgbClr val="FF0000"/>
                </a:solidFill>
              </a:rPr>
              <a:t>In all these situations, the sellers are to some degree </a:t>
            </a:r>
            <a:r>
              <a:rPr lang="en-US" sz="2400" dirty="0" err="1">
                <a:solidFill>
                  <a:srgbClr val="FF0000"/>
                </a:solidFill>
              </a:rPr>
              <a:t>specialising</a:t>
            </a:r>
            <a:r>
              <a:rPr lang="en-US" sz="2400" dirty="0">
                <a:solidFill>
                  <a:srgbClr val="FF0000"/>
                </a:solidFill>
              </a:rPr>
              <a:t>. Why would they choose to do this?</a:t>
            </a:r>
            <a:endParaRPr lang="en-GB" sz="2400" dirty="0">
              <a:solidFill>
                <a:srgbClr val="FF0000"/>
              </a:solidFill>
            </a:endParaRPr>
          </a:p>
        </p:txBody>
      </p:sp>
      <p:sp>
        <p:nvSpPr>
          <p:cNvPr id="10" name="Round Same Side Corner Rectangle 9">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20</a:t>
            </a:r>
            <a:endParaRPr lang="en-GB" sz="1300" b="1" dirty="0">
              <a:latin typeface="Arial" panose="020B0604020202020204" pitchFamily="34" charset="0"/>
              <a:cs typeface="Arial" panose="020B0604020202020204" pitchFamily="34" charset="0"/>
            </a:endParaRPr>
          </a:p>
        </p:txBody>
      </p:sp>
      <p:sp>
        <p:nvSpPr>
          <p:cNvPr id="2" name="TextBox 1"/>
          <p:cNvSpPr txBox="1"/>
          <p:nvPr/>
        </p:nvSpPr>
        <p:spPr>
          <a:xfrm>
            <a:off x="251520" y="3140968"/>
            <a:ext cx="8568951" cy="369332"/>
          </a:xfrm>
          <a:prstGeom prst="rect">
            <a:avLst/>
          </a:prstGeom>
          <a:noFill/>
        </p:spPr>
        <p:txBody>
          <a:bodyPr wrap="square" rtlCol="0">
            <a:spAutoFit/>
          </a:bodyPr>
          <a:lstStyle/>
          <a:p>
            <a:pPr marL="119063">
              <a:tabLst>
                <a:tab pos="2116138" algn="l"/>
                <a:tab pos="4452938" algn="l"/>
                <a:tab pos="6688138" algn="l"/>
              </a:tabLst>
            </a:pPr>
            <a:r>
              <a:rPr lang="en-GB" b="1" dirty="0" smtClean="0"/>
              <a:t>Market Stall	e-commerce	Supermarket	Estate Agent</a:t>
            </a:r>
            <a:endParaRPr lang="en-GB" b="1" dirty="0"/>
          </a:p>
        </p:txBody>
      </p:sp>
      <p:pic>
        <p:nvPicPr>
          <p:cNvPr id="1026" name="Picture 2" descr="Image result for market stal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23528" y="1124744"/>
            <a:ext cx="1728192"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e-commerce websit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267744" y="1124744"/>
            <a:ext cx="1944216"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supermarket ais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
          <a:stretch/>
        </p:blipFill>
        <p:spPr bwMode="auto">
          <a:xfrm>
            <a:off x="4529643" y="1124744"/>
            <a:ext cx="2130589"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estate agen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876257" y="1124745"/>
            <a:ext cx="1944215" cy="1997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234343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632311"/>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dirty="0"/>
              <a:t>The key feature of a </a:t>
            </a:r>
            <a:r>
              <a:rPr lang="en-US" b="1" dirty="0">
                <a:solidFill>
                  <a:srgbClr val="FF0000"/>
                </a:solidFill>
              </a:rPr>
              <a:t>market</a:t>
            </a:r>
            <a:r>
              <a:rPr lang="en-US" dirty="0">
                <a:solidFill>
                  <a:srgbClr val="FF0000"/>
                </a:solidFill>
              </a:rPr>
              <a:t> </a:t>
            </a:r>
            <a:r>
              <a:rPr lang="en-US" dirty="0"/>
              <a:t>is that there will be buyers and sellers. They will communicate, but not necessarily face-to-face. A deal takes place when both buyer and seller are ready to </a:t>
            </a:r>
            <a:r>
              <a:rPr lang="en-US" b="1" dirty="0">
                <a:solidFill>
                  <a:srgbClr val="FF0000"/>
                </a:solidFill>
              </a:rPr>
              <a:t>exchange</a:t>
            </a:r>
            <a:r>
              <a:rPr lang="en-US" dirty="0">
                <a:solidFill>
                  <a:srgbClr val="FF0000"/>
                </a:solidFill>
              </a:rPr>
              <a:t> </a:t>
            </a:r>
            <a:r>
              <a:rPr lang="en-US" dirty="0"/>
              <a:t>something at a price they can agree on. Both of them will expect to be better off as a result of this deal. All they need is a satisfactory way of communicating with each other.</a:t>
            </a:r>
          </a:p>
          <a:p>
            <a:pPr marL="457200" indent="-457200">
              <a:buClr>
                <a:schemeClr val="accent6">
                  <a:lumMod val="50000"/>
                </a:schemeClr>
              </a:buClr>
              <a:buFont typeface="Wingdings 3" panose="05040102010807070707" pitchFamily="18" charset="2"/>
              <a:buChar char=""/>
            </a:pPr>
            <a:r>
              <a:rPr lang="en-US" dirty="0"/>
              <a:t>We need markets because we can't produce everything we need for ourselves. In prehistoric times many communities could produce most of what they needed. That still happens in very isolated places like the Amazon basin where there are still a few undisturbed tribes living traditional stone age-style lives. But the norm is for each of us to </a:t>
            </a:r>
            <a:r>
              <a:rPr lang="en-US" dirty="0" err="1"/>
              <a:t>specialise</a:t>
            </a:r>
            <a:r>
              <a:rPr lang="en-US" dirty="0"/>
              <a:t> in whatever we do best, and use the money we earn to buy what we need. </a:t>
            </a:r>
            <a:endParaRPr lang="en-US" dirty="0" smtClean="0"/>
          </a:p>
          <a:p>
            <a:pPr marL="457200" indent="-457200">
              <a:buClr>
                <a:schemeClr val="accent6">
                  <a:lumMod val="50000"/>
                </a:schemeClr>
              </a:buClr>
              <a:buFont typeface="Wingdings 3" panose="05040102010807070707" pitchFamily="18" charset="2"/>
              <a:buChar char=""/>
            </a:pPr>
            <a:r>
              <a:rPr lang="en-US" b="1" dirty="0" smtClean="0">
                <a:solidFill>
                  <a:srgbClr val="FF0000"/>
                </a:solidFill>
              </a:rPr>
              <a:t>Specialisation</a:t>
            </a:r>
            <a:r>
              <a:rPr lang="en-US" dirty="0" smtClean="0">
                <a:solidFill>
                  <a:srgbClr val="FF0000"/>
                </a:solidFill>
              </a:rPr>
              <a:t> </a:t>
            </a:r>
            <a:r>
              <a:rPr lang="en-US" dirty="0"/>
              <a:t>allows us to produce more and exchange makes it possible for us to get what we want. In primitive societies this would mean bartering - a direct swap of, say, food for clothing. In modern societies we use money to make it easy to buy a wide range of products.</a:t>
            </a:r>
          </a:p>
        </p:txBody>
      </p:sp>
      <p:sp>
        <p:nvSpPr>
          <p:cNvPr id="6" name="Title 1"/>
          <p:cNvSpPr>
            <a:spLocks noGrp="1"/>
          </p:cNvSpPr>
          <p:nvPr>
            <p:ph type="title"/>
          </p:nvPr>
        </p:nvSpPr>
        <p:spPr>
          <a:xfrm>
            <a:off x="35496" y="72008"/>
            <a:ext cx="7704856" cy="548680"/>
          </a:xfrm>
        </p:spPr>
        <p:txBody>
          <a:bodyPr>
            <a:noAutofit/>
          </a:bodyPr>
          <a:lstStyle/>
          <a:p>
            <a:r>
              <a:rPr lang="en-GB" b="1" dirty="0" smtClean="0"/>
              <a:t>4.1 - Exchange</a:t>
            </a:r>
          </a:p>
        </p:txBody>
      </p:sp>
      <p:pic>
        <p:nvPicPr>
          <p:cNvPr id="2050" name="Picture 2" descr="Image result for specialis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908" y="1147054"/>
            <a:ext cx="1878615" cy="22819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specialisation of labou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3907" y="3561023"/>
            <a:ext cx="1878615" cy="12361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specialisation of labou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3906" y="4929174"/>
            <a:ext cx="1878615" cy="1485203"/>
          </a:xfrm>
          <a:prstGeom prst="rect">
            <a:avLst/>
          </a:prstGeom>
          <a:noFill/>
          <a:extLst>
            <a:ext uri="{909E8E84-426E-40DD-AFC4-6F175D3DCCD1}">
              <a14:hiddenFill xmlns:a14="http://schemas.microsoft.com/office/drawing/2010/main">
                <a:solidFill>
                  <a:srgbClr val="FFFFFF"/>
                </a:solidFill>
              </a14:hiddenFill>
            </a:ext>
          </a:extLst>
        </p:spPr>
      </p:pic>
      <p:sp>
        <p:nvSpPr>
          <p:cNvPr id="10" name="Round Same Side Corner Rectangle 9">
            <a:hlinkClick r:id="" action="ppaction://noaction"/>
          </p:cNvPr>
          <p:cNvSpPr/>
          <p:nvPr/>
        </p:nvSpPr>
        <p:spPr>
          <a:xfrm>
            <a:off x="6732240"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20</a:t>
            </a:r>
            <a:endParaRPr lang="en-GB" sz="1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268004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terms/"/>
    <ds:schemaRef ds:uri="http://schemas.microsoft.com/office/2006/metadata/properties"/>
    <ds:schemaRef ds:uri="http://schemas.openxmlformats.org/package/2006/metadata/core-properties"/>
    <ds:schemaRef ds:uri="http://schemas.microsoft.com/office/2006/documentManagement/types"/>
    <ds:schemaRef ds:uri="http://www.w3.org/XML/1998/namespace"/>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46224</TotalTime>
  <Words>3558</Words>
  <Application>Microsoft Office PowerPoint</Application>
  <PresentationFormat>On-screen Show (4:3)</PresentationFormat>
  <Paragraphs>255</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4 – How do Markets Work?</vt:lpstr>
      <vt:lpstr>4.1 - Exchange</vt:lpstr>
      <vt:lpstr>4.1 - Exchange</vt:lpstr>
      <vt:lpstr>4.2 – World Markets</vt:lpstr>
      <vt:lpstr>1 – Answering Exam-Style Questions</vt:lpstr>
      <vt:lpstr>4.2 - Competition</vt:lpstr>
      <vt:lpstr>4.2 – Smartphones and Retailing</vt:lpstr>
      <vt:lpstr>4.2 – Show Your Understanding</vt:lpstr>
      <vt:lpstr>4.3 – Avoiding Losses – Covering Costs</vt:lpstr>
      <vt:lpstr>4.3 – Avoiding Losses – Risks</vt:lpstr>
      <vt:lpstr>4.3 – Avoiding Losses – Profit</vt:lpstr>
      <vt:lpstr>4.4 – Scarcity - Incentives</vt:lpstr>
      <vt:lpstr>4.4 – Scarcity – Incentives - Scenario</vt:lpstr>
      <vt:lpstr>4.4 – Scarcity – Incentives - Scenario</vt:lpstr>
      <vt:lpstr>4.4 – Supply – Markets</vt:lpstr>
      <vt:lpstr>4.4 – Supply – Markets</vt:lpstr>
      <vt:lpstr>4.4 – Creating a New Market</vt:lpstr>
      <vt:lpstr>4.4 – Creating a New Market</vt:lpstr>
      <vt:lpstr>4.4 – Innovation</vt:lpstr>
      <vt:lpstr>4.4 – Factors that Affect Supply</vt:lpstr>
      <vt:lpstr>4.4 – Factors that Affect Supply</vt:lpstr>
      <vt:lpstr>4 – Questions – January 2012</vt:lpstr>
      <vt:lpstr>4 – Questions – January 2012</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Business - Chapter 03</dc:title>
  <dc:subject>eBusiness</dc:subject>
  <dc:creator>Enderoth</dc:creator>
  <cp:lastModifiedBy>Stephen Rafferty</cp:lastModifiedBy>
  <cp:revision>1680</cp:revision>
  <cp:lastPrinted>2014-01-22T18:25:48Z</cp:lastPrinted>
  <dcterms:created xsi:type="dcterms:W3CDTF">2008-03-12T11:01:44Z</dcterms:created>
  <dcterms:modified xsi:type="dcterms:W3CDTF">2018-08-02T17:11:40Z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